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</p:sldIdLst>
  <p:sldSz cy="5143500" cx="9144000"/>
  <p:notesSz cx="6858000" cy="9144000"/>
  <p:embeddedFontLst>
    <p:embeddedFont>
      <p:font typeface="Ubuntu"/>
      <p:regular r:id="rId176"/>
      <p:bold r:id="rId177"/>
      <p:italic r:id="rId178"/>
      <p:boldItalic r:id="rId179"/>
    </p:embeddedFont>
    <p:embeddedFont>
      <p:font typeface="Raleway"/>
      <p:regular r:id="rId180"/>
      <p:bold r:id="rId181"/>
      <p:italic r:id="rId182"/>
      <p:boldItalic r:id="rId183"/>
    </p:embeddedFont>
    <p:embeddedFont>
      <p:font typeface="Lato"/>
      <p:regular r:id="rId184"/>
      <p:bold r:id="rId185"/>
      <p:italic r:id="rId186"/>
      <p:boldItalic r:id="rId1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187" Type="http://schemas.openxmlformats.org/officeDocument/2006/relationships/font" Target="fonts/Lato-boldItalic.fntdata"/><Relationship Id="rId47" Type="http://schemas.openxmlformats.org/officeDocument/2006/relationships/slide" Target="slides/slide40.xml"/><Relationship Id="rId186" Type="http://schemas.openxmlformats.org/officeDocument/2006/relationships/font" Target="fonts/Lato-italic.fntdata"/><Relationship Id="rId185" Type="http://schemas.openxmlformats.org/officeDocument/2006/relationships/font" Target="fonts/Lato-bold.fntdata"/><Relationship Id="rId49" Type="http://schemas.openxmlformats.org/officeDocument/2006/relationships/slide" Target="slides/slide42.xml"/><Relationship Id="rId184" Type="http://schemas.openxmlformats.org/officeDocument/2006/relationships/font" Target="fonts/Lato-regular.fntdata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font" Target="fonts/Raleway-boldItalic.fntdata"/><Relationship Id="rId32" Type="http://schemas.openxmlformats.org/officeDocument/2006/relationships/slide" Target="slides/slide25.xml"/><Relationship Id="rId182" Type="http://schemas.openxmlformats.org/officeDocument/2006/relationships/font" Target="fonts/Raleway-italic.fntdata"/><Relationship Id="rId35" Type="http://schemas.openxmlformats.org/officeDocument/2006/relationships/slide" Target="slides/slide28.xml"/><Relationship Id="rId181" Type="http://schemas.openxmlformats.org/officeDocument/2006/relationships/font" Target="fonts/Raleway-bold.fntdata"/><Relationship Id="rId34" Type="http://schemas.openxmlformats.org/officeDocument/2006/relationships/slide" Target="slides/slide27.xml"/><Relationship Id="rId180" Type="http://schemas.openxmlformats.org/officeDocument/2006/relationships/font" Target="fonts/Raleway-regular.fntdata"/><Relationship Id="rId37" Type="http://schemas.openxmlformats.org/officeDocument/2006/relationships/slide" Target="slides/slide30.xml"/><Relationship Id="rId176" Type="http://schemas.openxmlformats.org/officeDocument/2006/relationships/font" Target="fonts/Ubuntu-regular.fntdata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font" Target="fonts/Ubuntu-boldItalic.fntdata"/><Relationship Id="rId178" Type="http://schemas.openxmlformats.org/officeDocument/2006/relationships/font" Target="fonts/Ubuntu-italic.fntdata"/><Relationship Id="rId177" Type="http://schemas.openxmlformats.org/officeDocument/2006/relationships/font" Target="fonts/Ubuntu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e28251a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8e28251a9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93c31075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93c31075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93c31075f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593c31075f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93c31075f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93c31075f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93c31075f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93c31075f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593c31075f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593c31075f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93c31075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593c31075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93c31075f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93c31075f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93c31075f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593c31075f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93c31075f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93c31075f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93c31075f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93c31075f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93c31075f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593c31075f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93c31075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93c31075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93c31075f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593c31075f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593c31075f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593c31075f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93c31075f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593c31075f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93c31075f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93c31075f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93c31075f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93c31075f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93c31075f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93c31075f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93c31075f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93c31075f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93c31075f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93c31075f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93c31075f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93c31075f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93c31075f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93c31075f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3c31075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3c31075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93c31075f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93c31075f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93c31075f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93c31075f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93c31075f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93c31075f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93c31075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93c31075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93c31075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93c31075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93c31075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93c31075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93c31075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93c31075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93c31075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93c31075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93c31075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93c31075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93c31075f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93c31075f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35c26b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35c26b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93c31075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93c31075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93c31075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93c31075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93c31075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93c31075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93c31075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93c31075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93c31075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93c31075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93c31075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93c31075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93c31075f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93c31075f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93c31075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93c31075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93c31075f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93c31075f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93c31075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93c31075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b0e7aa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b0e7aa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93c31075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93c31075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93c31075f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593c31075f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93c31075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93c31075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93c31075f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93c31075f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93c31075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93c31075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93c31075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93c31075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593c31075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593c31075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93c31075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93c31075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93c31075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93c31075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93c31075f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93c31075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b0e7aa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b0e7aa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93c31075f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593c31075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593c31075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593c31075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93c31075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93c31075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93c31075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593c31075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593c31075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593c31075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93c31075f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93c31075f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93c31075f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593c31075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93c31075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93c31075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93c31075f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593c31075f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93c31075f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93c31075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b0e7a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6b0e7a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93c31075f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93c31075f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93c31075f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93c31075f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93c31075f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593c31075f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93c31075f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593c31075f_0_5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6b0e7aa6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56b0e7aa6e_0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56b0e7aa6e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56b0e7aa6e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93c31075f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93c31075f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593c31075f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593c31075f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6b0e7aa6e_0_558:notes"/>
          <p:cNvSpPr txBox="1"/>
          <p:nvPr/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56b0e7aa6e_0_558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g56b0e7aa6e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35c26b4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35c26b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6b0e7aa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6b0e7aa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6b0e7aa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6b0e7aa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77105ca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77105ca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6b0e7aa6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6b0e7aa6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8e28251a9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8e28251a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35c26b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35c26b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fd87fd0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fd87fd0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6b0e7aa6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6b0e7aa6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35c26b4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35c26b4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7fd87fd0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7fd87fd0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fd87fd0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7fd87fd0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7fd87fd0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7fd87fd0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6b0e7aa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6b0e7aa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b0e7aa6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b0e7aa6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35c26b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35c26b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6b0e7aa6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6b0e7aa6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6b0e7aa6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6b0e7aa6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8e28251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8e28251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e28251a9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e28251a9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8e28251a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8e28251a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8e28251a9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8e28251a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8e28251a9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8e28251a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8e28251a9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8e28251a9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8e28251a9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8e28251a9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3c31075f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3c31075f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e28251a9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e28251a9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8e28251a9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8e28251a9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93c31075f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93c31075f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93c31075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93c31075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93c31075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93c31075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93c31075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93c31075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93c31075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93c31075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93c31075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93c31075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93c31075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93c31075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93c31075f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93c31075f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93c31075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93c31075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93c31075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93c31075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93c31075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93c31075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93c31075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93c31075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93c31075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93c31075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93c31075f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93c31075f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93c31075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93c31075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93c31075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93c31075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93c31075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93c31075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93c31075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93c31075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93c31075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93c31075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3c31075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3c31075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93c31075f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93c31075f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93c31075f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93c31075f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93c31075f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93c31075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93c31075f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93c31075f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93c31075f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93c31075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93c31075f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93c31075f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93c31075f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93c31075f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93c31075f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93c31075f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93c31075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93c31075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93c31075f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93c31075f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93c31075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93c31075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93c31075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93c31075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93c31075f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93c31075f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93c31075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93c31075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93c31075f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93c31075f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93c31075f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93c31075f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93c31075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93c31075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93c31075f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93c31075f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93c31075f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93c31075f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93c31075f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93c31075f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93c31075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93c31075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3c31075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3c31075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93c31075f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593c31075f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93c31075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93c31075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93c31075f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93c31075f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93c31075f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593c31075f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93c31075f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93c31075f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93c31075f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93c31075f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93c31075f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93c31075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93c31075f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593c31075f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93c31075f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93c31075f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93c31075f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93c31075f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93c31075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93c31075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93c31075f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93c31075f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93c31075f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93c31075f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93c31075f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93c31075f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93c31075f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93c31075f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93c31075f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93c31075f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93c31075f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93c31075f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93c31075f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93c31075f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93c31075f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93c31075f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93c31075f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93c31075f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93c31075f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93c31075f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06250" y="2056350"/>
            <a:ext cx="6331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49800" y="3032100"/>
            <a:ext cx="48444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1pPr>
            <a:lvl2pPr lvl="1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1406250" y="2056350"/>
            <a:ext cx="6331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149800" y="3032100"/>
            <a:ext cx="48444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9"/>
          <p:cNvCxnSpPr/>
          <p:nvPr/>
        </p:nvCxnSpPr>
        <p:spPr>
          <a:xfrm>
            <a:off x="2438949" y="714400"/>
            <a:ext cx="6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400250" y="4740000"/>
            <a:ext cx="6350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/>
        </p:nvSpPr>
        <p:spPr>
          <a:xfrm>
            <a:off x="7810075" y="4637800"/>
            <a:ext cx="1218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#МИСиС</a:t>
            </a:r>
            <a:endParaRPr b="1" sz="1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6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AND_BOD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1pPr>
            <a:lvl2pPr lvl="1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4"/>
          <p:cNvCxnSpPr/>
          <p:nvPr/>
        </p:nvCxnSpPr>
        <p:spPr>
          <a:xfrm>
            <a:off x="2438949" y="714400"/>
            <a:ext cx="6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33"/>
          <p:cNvSpPr txBox="1"/>
          <p:nvPr>
            <p:ph idx="1" type="body"/>
          </p:nvPr>
        </p:nvSpPr>
        <p:spPr>
          <a:xfrm>
            <a:off x="2410200" y="1595880"/>
            <a:ext cx="30846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Google Shape;151;p33"/>
          <p:cNvSpPr txBox="1"/>
          <p:nvPr>
            <p:ph idx="2" type="body"/>
          </p:nvPr>
        </p:nvSpPr>
        <p:spPr>
          <a:xfrm>
            <a:off x="5649120" y="1595880"/>
            <a:ext cx="30846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idx="1" type="subTitle"/>
          </p:nvPr>
        </p:nvSpPr>
        <p:spPr>
          <a:xfrm>
            <a:off x="2400120" y="576000"/>
            <a:ext cx="63213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Google Shape;158;p36"/>
          <p:cNvSpPr txBox="1"/>
          <p:nvPr>
            <p:ph idx="1" type="body"/>
          </p:nvPr>
        </p:nvSpPr>
        <p:spPr>
          <a:xfrm>
            <a:off x="241020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9" name="Google Shape;159;p36"/>
          <p:cNvSpPr txBox="1"/>
          <p:nvPr>
            <p:ph idx="2" type="body"/>
          </p:nvPr>
        </p:nvSpPr>
        <p:spPr>
          <a:xfrm>
            <a:off x="2410200" y="316404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0" name="Google Shape;160;p36"/>
          <p:cNvSpPr txBox="1"/>
          <p:nvPr>
            <p:ph idx="3" type="body"/>
          </p:nvPr>
        </p:nvSpPr>
        <p:spPr>
          <a:xfrm>
            <a:off x="5649120" y="1595880"/>
            <a:ext cx="30846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37"/>
          <p:cNvSpPr txBox="1"/>
          <p:nvPr>
            <p:ph idx="1" type="body"/>
          </p:nvPr>
        </p:nvSpPr>
        <p:spPr>
          <a:xfrm>
            <a:off x="2410200" y="1595880"/>
            <a:ext cx="30846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37"/>
          <p:cNvSpPr txBox="1"/>
          <p:nvPr>
            <p:ph idx="2" type="body"/>
          </p:nvPr>
        </p:nvSpPr>
        <p:spPr>
          <a:xfrm>
            <a:off x="564912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5" name="Google Shape;165;p37"/>
          <p:cNvSpPr txBox="1"/>
          <p:nvPr>
            <p:ph idx="3" type="body"/>
          </p:nvPr>
        </p:nvSpPr>
        <p:spPr>
          <a:xfrm>
            <a:off x="5649120" y="316404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241020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9" name="Google Shape;169;p38"/>
          <p:cNvSpPr txBox="1"/>
          <p:nvPr>
            <p:ph idx="2" type="body"/>
          </p:nvPr>
        </p:nvSpPr>
        <p:spPr>
          <a:xfrm>
            <a:off x="564912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Google Shape;170;p38"/>
          <p:cNvSpPr txBox="1"/>
          <p:nvPr>
            <p:ph idx="3" type="body"/>
          </p:nvPr>
        </p:nvSpPr>
        <p:spPr>
          <a:xfrm>
            <a:off x="2410200" y="3164040"/>
            <a:ext cx="632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39"/>
          <p:cNvSpPr txBox="1"/>
          <p:nvPr>
            <p:ph idx="1" type="body"/>
          </p:nvPr>
        </p:nvSpPr>
        <p:spPr>
          <a:xfrm>
            <a:off x="2410200" y="1595880"/>
            <a:ext cx="632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39"/>
          <p:cNvSpPr txBox="1"/>
          <p:nvPr>
            <p:ph idx="2" type="body"/>
          </p:nvPr>
        </p:nvSpPr>
        <p:spPr>
          <a:xfrm>
            <a:off x="2410200" y="3164040"/>
            <a:ext cx="632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40"/>
          <p:cNvSpPr txBox="1"/>
          <p:nvPr>
            <p:ph idx="1" type="body"/>
          </p:nvPr>
        </p:nvSpPr>
        <p:spPr>
          <a:xfrm>
            <a:off x="241020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40"/>
          <p:cNvSpPr txBox="1"/>
          <p:nvPr>
            <p:ph idx="2" type="body"/>
          </p:nvPr>
        </p:nvSpPr>
        <p:spPr>
          <a:xfrm>
            <a:off x="5649120" y="159588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40"/>
          <p:cNvSpPr txBox="1"/>
          <p:nvPr>
            <p:ph idx="3" type="body"/>
          </p:nvPr>
        </p:nvSpPr>
        <p:spPr>
          <a:xfrm>
            <a:off x="5649120" y="316404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40"/>
          <p:cNvSpPr txBox="1"/>
          <p:nvPr>
            <p:ph idx="4" type="body"/>
          </p:nvPr>
        </p:nvSpPr>
        <p:spPr>
          <a:xfrm>
            <a:off x="2410200" y="3164040"/>
            <a:ext cx="308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3" name="Google Shape;183;p41"/>
          <p:cNvSpPr txBox="1"/>
          <p:nvPr>
            <p:ph idx="1" type="body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Google Shape;184;p41"/>
          <p:cNvSpPr txBox="1"/>
          <p:nvPr>
            <p:ph idx="2" type="body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5" name="Google Shape;185;p41"/>
          <p:cNvSpPr/>
          <p:nvPr/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41"/>
          <p:cNvSpPr/>
          <p:nvPr/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текст 1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2438949" y="714400"/>
            <a:ext cx="6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2400250" y="4740000"/>
            <a:ext cx="6350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/>
        </p:nvSpPr>
        <p:spPr>
          <a:xfrm>
            <a:off x="8044850" y="4714000"/>
            <a:ext cx="963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#МИСиС</a:t>
            </a:r>
            <a:endParaRPr b="1" sz="1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buntu"/>
              <a:buNone/>
              <a:defRPr b="1" sz="3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buntu"/>
              <a:buNone/>
              <a:defRPr b="1" sz="3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2400120" y="576000"/>
            <a:ext cx="632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2410200" y="1595880"/>
            <a:ext cx="63213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98160" y="46886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83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4.gif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0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papers.nips.cc/paper/5550-convolutional-neural-network-architectures-for-matching-natural-language-sentences.pdf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s://arxiv.org/abs/1706.03762" TargetMode="External"/><Relationship Id="rId4" Type="http://schemas.openxmlformats.org/officeDocument/2006/relationships/hyperlink" Target="http://jalammar.github.io/illustrated-transformer/" TargetMode="External"/><Relationship Id="rId5" Type="http://schemas.openxmlformats.org/officeDocument/2006/relationships/hyperlink" Target="https://mchromiak.github.io/articles/2017/Sep/12/Transformer-Attention-is-all-you-need/#.XIWlzBNKjOR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2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allennlp.org/elm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s://arxiv.org/abs/1804.07461" TargetMode="Externa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0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0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2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3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1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1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14.png"/><Relationship Id="rId4" Type="http://schemas.openxmlformats.org/officeDocument/2006/relationships/hyperlink" Target="https://arxiv.org/pdf/1702.01923.pdf" TargetMode="External"/><Relationship Id="rId5" Type="http://schemas.openxmlformats.org/officeDocument/2006/relationships/hyperlink" Target="https://arxiv.org/pdf/1707.05589.pdf" TargetMode="Externa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1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1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hyperlink" Target="https://allennlp.org/elmo" TargetMode="Externa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s://allennlp.org/elmo" TargetMode="Externa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/>
          <p:nvPr/>
        </p:nvSpPr>
        <p:spPr>
          <a:xfrm>
            <a:off x="150" y="150"/>
            <a:ext cx="9143700" cy="5143200"/>
          </a:xfrm>
          <a:prstGeom prst="re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42"/>
          <p:cNvCxnSpPr/>
          <p:nvPr/>
        </p:nvCxnSpPr>
        <p:spPr>
          <a:xfrm>
            <a:off x="622080" y="470880"/>
            <a:ext cx="7893000" cy="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42"/>
          <p:cNvCxnSpPr/>
          <p:nvPr/>
        </p:nvCxnSpPr>
        <p:spPr>
          <a:xfrm>
            <a:off x="622080" y="4706280"/>
            <a:ext cx="7893000" cy="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42"/>
          <p:cNvSpPr txBox="1"/>
          <p:nvPr/>
        </p:nvSpPr>
        <p:spPr>
          <a:xfrm>
            <a:off x="1389000" y="1536600"/>
            <a:ext cx="6366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Текстовые эмбеддинги</a:t>
            </a:r>
            <a:br>
              <a:rPr b="1" lang="en"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lang="en" sz="3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простые и сложные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2"/>
          <p:cNvSpPr txBox="1"/>
          <p:nvPr/>
        </p:nvSpPr>
        <p:spPr>
          <a:xfrm>
            <a:off x="1136500" y="2951873"/>
            <a:ext cx="6735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Штех Геннадий</a:t>
            </a:r>
            <a:endParaRPr i="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NAUMEN</a:t>
            </a:r>
            <a:endParaRPr i="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.05.2019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42"/>
          <p:cNvSpPr/>
          <p:nvPr/>
        </p:nvSpPr>
        <p:spPr>
          <a:xfrm>
            <a:off x="1984000" y="4175420"/>
            <a:ext cx="504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#МИСиС</a:t>
            </a:r>
            <a:endParaRPr b="1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Классификация</a:t>
            </a:r>
            <a:endParaRPr/>
          </a:p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3">
            <a:alphaModFix/>
          </a:blip>
          <a:srcRect b="14087" l="5076" r="52860" t="30078"/>
          <a:stretch/>
        </p:blipFill>
        <p:spPr>
          <a:xfrm>
            <a:off x="6047675" y="1306600"/>
            <a:ext cx="2807568" cy="27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50" y="1019150"/>
            <a:ext cx="6427598" cy="33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1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011"/>
            <a:ext cx="9144001" cy="502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51" y="790625"/>
            <a:ext cx="6742699" cy="43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4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225" y="732550"/>
            <a:ext cx="5472699" cy="425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00" y="737975"/>
            <a:ext cx="5585175" cy="43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4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7" name="Google Shape;97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525" y="42550"/>
            <a:ext cx="5470475" cy="48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983" name="Google Shape;983;p146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4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147"/>
          <p:cNvPicPr preferRelativeResize="0"/>
          <p:nvPr/>
        </p:nvPicPr>
        <p:blipFill rotWithShape="1">
          <a:blip r:embed="rId3">
            <a:alphaModFix/>
          </a:blip>
          <a:srcRect b="0" l="0" r="50509" t="0"/>
          <a:stretch/>
        </p:blipFill>
        <p:spPr>
          <a:xfrm>
            <a:off x="2093925" y="0"/>
            <a:ext cx="4525475" cy="50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4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76363"/>
            <a:ext cx="7620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149"/>
          <p:cNvPicPr preferRelativeResize="0"/>
          <p:nvPr/>
        </p:nvPicPr>
        <p:blipFill rotWithShape="1">
          <a:blip r:embed="rId3">
            <a:alphaModFix/>
          </a:blip>
          <a:srcRect b="0" l="50602" r="0" t="0"/>
          <a:stretch/>
        </p:blipFill>
        <p:spPr>
          <a:xfrm>
            <a:off x="2146850" y="53325"/>
            <a:ext cx="4516873" cy="50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" y="1035174"/>
            <a:ext cx="8731700" cy="324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Кластеризация</a:t>
            </a:r>
            <a:endParaRPr/>
          </a:p>
        </p:txBody>
      </p:sp>
      <p:sp>
        <p:nvSpPr>
          <p:cNvPr id="277" name="Google Shape;277;p52"/>
          <p:cNvSpPr/>
          <p:nvPr/>
        </p:nvSpPr>
        <p:spPr>
          <a:xfrm>
            <a:off x="655800" y="763775"/>
            <a:ext cx="7660200" cy="430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2"/>
          <p:cNvSpPr/>
          <p:nvPr/>
        </p:nvSpPr>
        <p:spPr>
          <a:xfrm>
            <a:off x="8316000" y="4679950"/>
            <a:ext cx="658800" cy="38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9" name="Google Shape;101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23975"/>
            <a:ext cx="59436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6" name="Google Shape;102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4523"/>
            <a:ext cx="9143999" cy="376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2189"/>
            <a:ext cx="9144001" cy="384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87"/>
            <a:ext cx="9144000" cy="349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5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4005"/>
            <a:ext cx="9144000" cy="347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750"/>
            <a:ext cx="9144000" cy="38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00" y="752000"/>
            <a:ext cx="7971402" cy="43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5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343"/>
            <a:ext cx="9144000" cy="473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5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64" y="0"/>
            <a:ext cx="78284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6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65" y="0"/>
            <a:ext cx="74808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120"/>
            <a:ext cx="9144000" cy="468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4" y="0"/>
            <a:ext cx="76217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6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58"/>
            <a:ext cx="9143999" cy="507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39" y="0"/>
            <a:ext cx="85305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64"/>
          <p:cNvSpPr txBox="1"/>
          <p:nvPr>
            <p:ph type="ctrTitle"/>
          </p:nvPr>
        </p:nvSpPr>
        <p:spPr>
          <a:xfrm>
            <a:off x="1614600" y="2056350"/>
            <a:ext cx="5914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Эволюция инструментов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5"/>
          <p:cNvSpPr txBox="1"/>
          <p:nvPr>
            <p:ph type="title"/>
          </p:nvPr>
        </p:nvSpPr>
        <p:spPr>
          <a:xfrm>
            <a:off x="245175" y="1912650"/>
            <a:ext cx="4045200" cy="11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NLU</a:t>
            </a:r>
            <a:endParaRPr sz="6000"/>
          </a:p>
        </p:txBody>
      </p:sp>
      <p:sp>
        <p:nvSpPr>
          <p:cNvPr id="1114" name="Google Shape;1114;p165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6"/>
          <p:cNvSpPr txBox="1"/>
          <p:nvPr>
            <p:ph type="title"/>
          </p:nvPr>
        </p:nvSpPr>
        <p:spPr>
          <a:xfrm>
            <a:off x="245175" y="2060700"/>
            <a:ext cx="4045200" cy="10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NLU</a:t>
            </a:r>
            <a:endParaRPr sz="6000"/>
          </a:p>
        </p:txBody>
      </p:sp>
      <p:sp>
        <p:nvSpPr>
          <p:cNvPr id="1120" name="Google Shape;1120;p166"/>
          <p:cNvSpPr txBox="1"/>
          <p:nvPr>
            <p:ph idx="2" type="body"/>
          </p:nvPr>
        </p:nvSpPr>
        <p:spPr>
          <a:xfrm>
            <a:off x="5122475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В чем сдвиг парадигмы?</a:t>
            </a:r>
            <a:endParaRPr b="1" sz="3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67"/>
          <p:cNvSpPr txBox="1"/>
          <p:nvPr>
            <p:ph type="title"/>
          </p:nvPr>
        </p:nvSpPr>
        <p:spPr>
          <a:xfrm>
            <a:off x="2400250" y="118750"/>
            <a:ext cx="6552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Методы получения NLU-моделей</a:t>
            </a:r>
            <a:endParaRPr sz="2900"/>
          </a:p>
        </p:txBody>
      </p:sp>
      <p:sp>
        <p:nvSpPr>
          <p:cNvPr id="1126" name="Google Shape;1126;p167"/>
          <p:cNvSpPr txBox="1"/>
          <p:nvPr>
            <p:ph idx="1" type="body"/>
          </p:nvPr>
        </p:nvSpPr>
        <p:spPr>
          <a:xfrm>
            <a:off x="2410100" y="1405000"/>
            <a:ext cx="63216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Skip-Gram (CBOW)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Language Modeling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Masking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Skip-thoughts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Multi task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Autoencoder</a:t>
            </a:r>
            <a:endParaRPr/>
          </a:p>
        </p:txBody>
      </p:sp>
      <p:sp>
        <p:nvSpPr>
          <p:cNvPr id="1127" name="Google Shape;1127;p167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8"/>
          <p:cNvSpPr txBox="1"/>
          <p:nvPr>
            <p:ph type="title"/>
          </p:nvPr>
        </p:nvSpPr>
        <p:spPr>
          <a:xfrm>
            <a:off x="235000" y="16178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NLU</a:t>
            </a:r>
            <a:endParaRPr sz="6000"/>
          </a:p>
        </p:txBody>
      </p:sp>
      <p:sp>
        <p:nvSpPr>
          <p:cNvPr id="1133" name="Google Shape;1133;p168"/>
          <p:cNvSpPr txBox="1"/>
          <p:nvPr>
            <p:ph idx="2" type="body"/>
          </p:nvPr>
        </p:nvSpPr>
        <p:spPr>
          <a:xfrm>
            <a:off x="5122475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Хроника появления решений</a:t>
            </a:r>
            <a:endParaRPr b="1" sz="36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6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слов</a:t>
            </a:r>
            <a:endParaRPr/>
          </a:p>
        </p:txBody>
      </p:sp>
      <p:sp>
        <p:nvSpPr>
          <p:cNvPr id="1139" name="Google Shape;1139;p169"/>
          <p:cNvSpPr txBox="1"/>
          <p:nvPr>
            <p:ph idx="1" type="body"/>
          </p:nvPr>
        </p:nvSpPr>
        <p:spPr>
          <a:xfrm>
            <a:off x="2410100" y="1382850"/>
            <a:ext cx="6321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"/>
              <a:t>Моделируют язык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"/>
              <a:t>Являются хорошими признаками слов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Не являются алгоритмом для эмбеддинга сразу нескольких слов (текста)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Недостаточно выразительны, происходит смешение контекстов</a:t>
            </a:r>
            <a:endParaRPr/>
          </a:p>
        </p:txBody>
      </p:sp>
      <p:sp>
        <p:nvSpPr>
          <p:cNvPr id="1140" name="Google Shape;1140;p169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69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2013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70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170"/>
          <p:cNvPicPr preferRelativeResize="0"/>
          <p:nvPr/>
        </p:nvPicPr>
        <p:blipFill rotWithShape="1">
          <a:blip r:embed="rId3">
            <a:alphaModFix/>
          </a:blip>
          <a:srcRect b="0" l="0" r="3855" t="10522"/>
          <a:stretch/>
        </p:blipFill>
        <p:spPr>
          <a:xfrm>
            <a:off x="2456550" y="878725"/>
            <a:ext cx="4304349" cy="2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70"/>
          <p:cNvPicPr preferRelativeResize="0"/>
          <p:nvPr/>
        </p:nvPicPr>
        <p:blipFill rotWithShape="1">
          <a:blip r:embed="rId4">
            <a:alphaModFix/>
          </a:blip>
          <a:srcRect b="91784" l="0" r="0" t="6467"/>
          <a:stretch/>
        </p:blipFill>
        <p:spPr>
          <a:xfrm>
            <a:off x="2496425" y="1114850"/>
            <a:ext cx="4101151" cy="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425" y="1268850"/>
            <a:ext cx="4360601" cy="3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70"/>
          <p:cNvSpPr txBox="1"/>
          <p:nvPr>
            <p:ph type="title"/>
          </p:nvPr>
        </p:nvSpPr>
        <p:spPr>
          <a:xfrm>
            <a:off x="1829675" y="100225"/>
            <a:ext cx="689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Проблема ограниченной выразительности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эмбеддинги</a:t>
            </a:r>
            <a:endParaRPr/>
          </a:p>
        </p:txBody>
      </p:sp>
      <p:sp>
        <p:nvSpPr>
          <p:cNvPr id="291" name="Google Shape;291;p54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71"/>
          <p:cNvSpPr txBox="1"/>
          <p:nvPr>
            <p:ph type="title"/>
          </p:nvPr>
        </p:nvSpPr>
        <p:spPr>
          <a:xfrm>
            <a:off x="2400250" y="113575"/>
            <a:ext cx="6321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Методы работы с текстами на LSTM</a:t>
            </a:r>
            <a:endParaRPr sz="2600"/>
          </a:p>
        </p:txBody>
      </p:sp>
      <p:sp>
        <p:nvSpPr>
          <p:cNvPr id="1156" name="Google Shape;1156;p171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http://proceedings.mlr.press/v32/le14.pdf</a:t>
            </a:r>
            <a:endParaRPr/>
          </a:p>
        </p:txBody>
      </p:sp>
      <p:sp>
        <p:nvSpPr>
          <p:cNvPr id="1157" name="Google Shape;1157;p171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2014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8" name="Google Shape;1158;p171"/>
          <p:cNvSpPr txBox="1"/>
          <p:nvPr>
            <p:ph idx="1" type="body"/>
          </p:nvPr>
        </p:nvSpPr>
        <p:spPr>
          <a:xfrm>
            <a:off x="2400250" y="1382850"/>
            <a:ext cx="6321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"/>
              <a:t>Позволяют работать с текстами, как с последовательностями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Работают достаточно медленно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Требуют большого количества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Плохо работают на достаточно длинных последовательностях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72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Методы работы с текстами на GRU, CNN</a:t>
            </a:r>
            <a:endParaRPr sz="2400"/>
          </a:p>
        </p:txBody>
      </p:sp>
      <p:sp>
        <p:nvSpPr>
          <p:cNvPr id="1164" name="Google Shape;1164;p172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https://papers.nips.cc/paper/5550-convolutional-neural-network-architectures-for-matching-natural-language-sentences.pdf</a:t>
            </a:r>
            <a:r>
              <a:rPr lang="en"/>
              <a:t>,  http://papers.nips.cc/paper/5782-character-level-convolutional-networks-fo</a:t>
            </a:r>
            <a:endParaRPr/>
          </a:p>
        </p:txBody>
      </p:sp>
      <p:sp>
        <p:nvSpPr>
          <p:cNvPr id="1165" name="Google Shape;1165;p172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2015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6" name="Google Shape;1166;p172"/>
          <p:cNvSpPr txBox="1"/>
          <p:nvPr>
            <p:ph idx="1" type="body"/>
          </p:nvPr>
        </p:nvSpPr>
        <p:spPr>
          <a:xfrm>
            <a:off x="2400250" y="1382850"/>
            <a:ext cx="6321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"/>
              <a:t>Позволяют работать с текстами как с последовательностями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+"/>
            </a:pPr>
            <a:r>
              <a:rPr lang="en"/>
              <a:t>Работают быстрее LSTM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Требуют значительного количества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Плохо работают на достаточно длинных последовательностях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73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Attention и дополненные LSTM/GRU</a:t>
            </a:r>
            <a:endParaRPr sz="2500"/>
          </a:p>
        </p:txBody>
      </p:sp>
      <p:sp>
        <p:nvSpPr>
          <p:cNvPr id="1172" name="Google Shape;1172;p173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http://www.aclweb.org/anthology/P16-2034</a:t>
            </a:r>
            <a:endParaRPr/>
          </a:p>
        </p:txBody>
      </p:sp>
      <p:sp>
        <p:nvSpPr>
          <p:cNvPr id="1173" name="Google Shape;1173;p173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2016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4" name="Google Shape;1174;p173"/>
          <p:cNvSpPr txBox="1"/>
          <p:nvPr>
            <p:ph idx="1" type="body"/>
          </p:nvPr>
        </p:nvSpPr>
        <p:spPr>
          <a:xfrm>
            <a:off x="2400250" y="1660350"/>
            <a:ext cx="63216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Позволяют работать с текстами, как с последовательностями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Хорошо работают на длинных текстах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Требуют значительного количества данных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7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1180" name="Google Shape;1180;p174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https://arxiv.org/abs/1706.03762</a:t>
            </a:r>
            <a:r>
              <a:rPr lang="en"/>
              <a:t>,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http://jalammar.github.io/illustrated-transformer/</a:t>
            </a:r>
            <a:r>
              <a:rPr lang="en"/>
              <a:t>,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5"/>
              </a:rPr>
              <a:t>https://mchromiak.github.io/articles/2017/Sep/12/Transformer-Attention-is-all-you-need/#.XIWlzBNKjOR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74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2017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2" name="Google Shape;1182;p174"/>
          <p:cNvSpPr txBox="1"/>
          <p:nvPr>
            <p:ph idx="1" type="body"/>
          </p:nvPr>
        </p:nvSpPr>
        <p:spPr>
          <a:xfrm>
            <a:off x="2400250" y="1584450"/>
            <a:ext cx="63216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Побил по качеству многие известные алгоритмы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Не зависит от предобученных эмбеддингов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Моделирует тексты более естественным образом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Требует много данных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7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2: ULMfit</a:t>
            </a:r>
            <a:endParaRPr/>
          </a:p>
        </p:txBody>
      </p:sp>
      <p:sp>
        <p:nvSpPr>
          <p:cNvPr id="1188" name="Google Shape;1188;p175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https://arxiv.org/abs/1801.06146</a:t>
            </a:r>
            <a:endParaRPr/>
          </a:p>
        </p:txBody>
      </p:sp>
      <p:sp>
        <p:nvSpPr>
          <p:cNvPr id="1189" name="Google Shape;1189;p175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2018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0" name="Google Shape;1190;p175"/>
          <p:cNvSpPr txBox="1"/>
          <p:nvPr>
            <p:ph idx="1" type="body"/>
          </p:nvPr>
        </p:nvSpPr>
        <p:spPr>
          <a:xfrm>
            <a:off x="2400250" y="1995750"/>
            <a:ext cx="6321600" cy="11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Почти не требует размеченных данных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88" y="155675"/>
            <a:ext cx="8265626" cy="483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76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76"/>
          <p:cNvSpPr/>
          <p:nvPr/>
        </p:nvSpPr>
        <p:spPr>
          <a:xfrm>
            <a:off x="4674750" y="3327025"/>
            <a:ext cx="2934900" cy="12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7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450"/>
            <a:ext cx="8780648" cy="34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7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слов</a:t>
            </a:r>
            <a:endParaRPr/>
          </a:p>
        </p:txBody>
      </p:sp>
      <p:sp>
        <p:nvSpPr>
          <p:cNvPr id="1210" name="Google Shape;1210;p178"/>
          <p:cNvSpPr/>
          <p:nvPr/>
        </p:nvSpPr>
        <p:spPr>
          <a:xfrm>
            <a:off x="184650" y="1002400"/>
            <a:ext cx="8827800" cy="370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78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78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3" name="Google Shape;1213;p178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2013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7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79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5" y="754200"/>
            <a:ext cx="8964550" cy="36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0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Контекстно-зависимые эмбеддинги</a:t>
            </a:r>
            <a:endParaRPr sz="2500"/>
          </a:p>
        </p:txBody>
      </p:sp>
      <p:sp>
        <p:nvSpPr>
          <p:cNvPr id="1227" name="Google Shape;1227;p180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https://allennlp.org/elmo</a:t>
            </a:r>
            <a:r>
              <a:rPr lang="en"/>
              <a:t> </a:t>
            </a:r>
            <a:endParaRPr/>
          </a:p>
        </p:txBody>
      </p:sp>
      <p:sp>
        <p:nvSpPr>
          <p:cNvPr id="1228" name="Google Shape;1228;p180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2018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9" name="Google Shape;1229;p180"/>
          <p:cNvSpPr txBox="1"/>
          <p:nvPr>
            <p:ph idx="1" type="body"/>
          </p:nvPr>
        </p:nvSpPr>
        <p:spPr>
          <a:xfrm>
            <a:off x="2400250" y="1382850"/>
            <a:ext cx="6321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Знают, что Apple бывает разный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Универсальны для дальнейшего применения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Дают хорошую базу для работы остальных алгоритмов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Медленно работают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бывают разные</a:t>
            </a:r>
            <a:endParaRPr/>
          </a:p>
        </p:txBody>
      </p:sp>
      <p:sp>
        <p:nvSpPr>
          <p:cNvPr id="298" name="Google Shape;298;p55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500" y="830350"/>
            <a:ext cx="4587471" cy="39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5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81"/>
          <p:cNvSpPr txBox="1"/>
          <p:nvPr>
            <p:ph type="title"/>
          </p:nvPr>
        </p:nvSpPr>
        <p:spPr>
          <a:xfrm>
            <a:off x="1829675" y="100225"/>
            <a:ext cx="689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Проблема ограниченной выразительности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75" y="1007200"/>
            <a:ext cx="4225853" cy="36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81"/>
          <p:cNvPicPr preferRelativeResize="0"/>
          <p:nvPr/>
        </p:nvPicPr>
        <p:blipFill rotWithShape="1">
          <a:blip r:embed="rId4">
            <a:alphaModFix/>
          </a:blip>
          <a:srcRect b="0" l="0" r="3855" t="10522"/>
          <a:stretch/>
        </p:blipFill>
        <p:spPr>
          <a:xfrm>
            <a:off x="247325" y="1007200"/>
            <a:ext cx="4304349" cy="2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81"/>
          <p:cNvPicPr preferRelativeResize="0"/>
          <p:nvPr/>
        </p:nvPicPr>
        <p:blipFill rotWithShape="1">
          <a:blip r:embed="rId3">
            <a:alphaModFix/>
          </a:blip>
          <a:srcRect b="91784" l="0" r="0" t="6467"/>
          <a:stretch/>
        </p:blipFill>
        <p:spPr>
          <a:xfrm>
            <a:off x="287200" y="1243325"/>
            <a:ext cx="4101151" cy="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81"/>
          <p:cNvPicPr preferRelativeResize="0"/>
          <p:nvPr/>
        </p:nvPicPr>
        <p:blipFill rotWithShape="1">
          <a:blip r:embed="rId4">
            <a:alphaModFix/>
          </a:blip>
          <a:srcRect b="0" l="0" r="3855" t="28233"/>
          <a:stretch/>
        </p:blipFill>
        <p:spPr>
          <a:xfrm>
            <a:off x="247325" y="1397325"/>
            <a:ext cx="4304349" cy="2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00" y="1397325"/>
            <a:ext cx="4360601" cy="3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81"/>
          <p:cNvSpPr/>
          <p:nvPr/>
        </p:nvSpPr>
        <p:spPr>
          <a:xfrm>
            <a:off x="4572000" y="4646625"/>
            <a:ext cx="4407900" cy="2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8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24945"/>
            <a:ext cx="9144000" cy="469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8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BERT</a:t>
            </a:r>
            <a:endParaRPr/>
          </a:p>
        </p:txBody>
      </p:sp>
      <p:sp>
        <p:nvSpPr>
          <p:cNvPr id="1253" name="Google Shape;1253;p183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http://jalammar.github.io/illustrated-bert/</a:t>
            </a:r>
            <a:endParaRPr/>
          </a:p>
        </p:txBody>
      </p:sp>
      <p:sp>
        <p:nvSpPr>
          <p:cNvPr id="1254" name="Google Shape;1254;p183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2018</a:t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5" name="Google Shape;1255;p183"/>
          <p:cNvSpPr txBox="1"/>
          <p:nvPr>
            <p:ph idx="1" type="body"/>
          </p:nvPr>
        </p:nvSpPr>
        <p:spPr>
          <a:xfrm>
            <a:off x="2400250" y="1604550"/>
            <a:ext cx="63216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Почти не требует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Это трансформер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По-настоящему глубокая нейросеть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en"/>
              <a:t>Бьёт все остальные архитектуры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─"/>
            </a:pPr>
            <a:r>
              <a:rPr lang="en"/>
              <a:t>Медленный, да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8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Трансформеры</a:t>
            </a:r>
            <a:endParaRPr/>
          </a:p>
        </p:txBody>
      </p:sp>
      <p:pic>
        <p:nvPicPr>
          <p:cNvPr id="1261" name="Google Shape;1261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25" y="782150"/>
            <a:ext cx="7856599" cy="42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85"/>
          <p:cNvSpPr txBox="1"/>
          <p:nvPr>
            <p:ph type="ctrTitle"/>
          </p:nvPr>
        </p:nvSpPr>
        <p:spPr>
          <a:xfrm>
            <a:off x="1406250" y="1909200"/>
            <a:ext cx="63315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Методы тестирования NLU-моделей</a:t>
            </a:r>
            <a:endParaRPr/>
          </a:p>
        </p:txBody>
      </p:sp>
      <p:sp>
        <p:nvSpPr>
          <p:cNvPr id="1267" name="Google Shape;1267;p185"/>
          <p:cNvSpPr txBox="1"/>
          <p:nvPr>
            <p:ph idx="1" type="subTitle"/>
          </p:nvPr>
        </p:nvSpPr>
        <p:spPr>
          <a:xfrm>
            <a:off x="6815500" y="4667825"/>
            <a:ext cx="27513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https://arxiv.org/abs/1804.07461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6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Рассмотрим рост метрик подробнее</a:t>
            </a:r>
            <a:endParaRPr sz="2600"/>
          </a:p>
        </p:txBody>
      </p:sp>
      <p:sp>
        <p:nvSpPr>
          <p:cNvPr id="1273" name="Google Shape;1273;p186"/>
          <p:cNvSpPr/>
          <p:nvPr/>
        </p:nvSpPr>
        <p:spPr>
          <a:xfrm>
            <a:off x="2204675" y="4548450"/>
            <a:ext cx="6684600" cy="30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4" name="Google Shape;1274;p186"/>
          <p:cNvPicPr preferRelativeResize="0"/>
          <p:nvPr/>
        </p:nvPicPr>
        <p:blipFill rotWithShape="1">
          <a:blip r:embed="rId3">
            <a:alphaModFix/>
          </a:blip>
          <a:srcRect b="9457" l="2113" r="65964" t="4491"/>
          <a:stretch/>
        </p:blipFill>
        <p:spPr>
          <a:xfrm>
            <a:off x="3138869" y="754150"/>
            <a:ext cx="2829482" cy="42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7"/>
          <p:cNvSpPr txBox="1"/>
          <p:nvPr>
            <p:ph type="title"/>
          </p:nvPr>
        </p:nvSpPr>
        <p:spPr>
          <a:xfrm>
            <a:off x="265500" y="1689750"/>
            <a:ext cx="4045200" cy="17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SENTENCE TASKS</a:t>
            </a:r>
            <a:endParaRPr/>
          </a:p>
        </p:txBody>
      </p:sp>
      <p:sp>
        <p:nvSpPr>
          <p:cNvPr id="1280" name="Google Shape;1280;p187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CoLA: The Corpus of Linguistic Acceptability (Warstadt et al., 2018)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SST-2: The Stanford Sentiment Treebank (Socher et al., 2013)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8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</a:t>
            </a:r>
            <a:endParaRPr/>
          </a:p>
        </p:txBody>
      </p:sp>
      <p:sp>
        <p:nvSpPr>
          <p:cNvPr id="1286" name="Google Shape;1286;p188"/>
          <p:cNvSpPr txBox="1"/>
          <p:nvPr>
            <p:ph idx="1" type="body"/>
          </p:nvPr>
        </p:nvSpPr>
        <p:spPr>
          <a:xfrm>
            <a:off x="2400250" y="858600"/>
            <a:ext cx="632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John fed the baby up with rice.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fed the baby rice up.</a:t>
            </a:r>
            <a:endParaRPr/>
          </a:p>
        </p:txBody>
      </p:sp>
      <p:sp>
        <p:nvSpPr>
          <p:cNvPr id="1287" name="Google Shape;1287;p188"/>
          <p:cNvSpPr txBox="1"/>
          <p:nvPr>
            <p:ph idx="1" type="body"/>
          </p:nvPr>
        </p:nvSpPr>
        <p:spPr>
          <a:xfrm>
            <a:off x="2400250" y="1724150"/>
            <a:ext cx="632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 all the paint onto the wall completely.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 the wall with all the paint.</a:t>
            </a:r>
            <a:endParaRPr/>
          </a:p>
        </p:txBody>
      </p:sp>
      <p:sp>
        <p:nvSpPr>
          <p:cNvPr id="1288" name="Google Shape;1288;p188"/>
          <p:cNvSpPr txBox="1"/>
          <p:nvPr>
            <p:ph idx="1" type="body"/>
          </p:nvPr>
        </p:nvSpPr>
        <p:spPr>
          <a:xfrm>
            <a:off x="2400250" y="2589700"/>
            <a:ext cx="632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 who I gave John a picture of was bald.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The man who I gave John Ed's picture of was bald.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 who I gave John this picture of was bald.</a:t>
            </a:r>
            <a:endParaRPr/>
          </a:p>
        </p:txBody>
      </p:sp>
      <p:sp>
        <p:nvSpPr>
          <p:cNvPr id="1289" name="Google Shape;1289;p188"/>
          <p:cNvSpPr txBox="1"/>
          <p:nvPr>
            <p:ph idx="1" type="body"/>
          </p:nvPr>
        </p:nvSpPr>
        <p:spPr>
          <a:xfrm>
            <a:off x="2440100" y="3776525"/>
            <a:ext cx="632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noise gave Terry a headache.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noise gave a headache to Terry.</a:t>
            </a:r>
            <a:endParaRPr/>
          </a:p>
        </p:txBody>
      </p:sp>
      <p:sp>
        <p:nvSpPr>
          <p:cNvPr id="1290" name="Google Shape;1290;p188"/>
          <p:cNvSpPr txBox="1"/>
          <p:nvPr/>
        </p:nvSpPr>
        <p:spPr>
          <a:xfrm>
            <a:off x="2082000" y="873300"/>
            <a:ext cx="417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1" name="Google Shape;1291;p188"/>
          <p:cNvSpPr txBox="1"/>
          <p:nvPr/>
        </p:nvSpPr>
        <p:spPr>
          <a:xfrm>
            <a:off x="2082000" y="1748150"/>
            <a:ext cx="417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2" name="Google Shape;1292;p188"/>
          <p:cNvSpPr txBox="1"/>
          <p:nvPr/>
        </p:nvSpPr>
        <p:spPr>
          <a:xfrm>
            <a:off x="2082000" y="3800525"/>
            <a:ext cx="417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3" name="Google Shape;1293;p188"/>
          <p:cNvSpPr txBox="1"/>
          <p:nvPr/>
        </p:nvSpPr>
        <p:spPr>
          <a:xfrm>
            <a:off x="2082000" y="2589700"/>
            <a:ext cx="4179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89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Метрики, SINGLE SENTENCE TASKS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99" name="Google Shape;1299;p189"/>
          <p:cNvSpPr/>
          <p:nvPr/>
        </p:nvSpPr>
        <p:spPr>
          <a:xfrm>
            <a:off x="2204675" y="4548450"/>
            <a:ext cx="6684600" cy="30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89"/>
          <p:cNvPicPr preferRelativeResize="0"/>
          <p:nvPr/>
        </p:nvPicPr>
        <p:blipFill rotWithShape="1">
          <a:blip r:embed="rId3">
            <a:alphaModFix/>
          </a:blip>
          <a:srcRect b="10610" l="2267" r="55193" t="4507"/>
          <a:stretch/>
        </p:blipFill>
        <p:spPr>
          <a:xfrm>
            <a:off x="2648775" y="754150"/>
            <a:ext cx="3846451" cy="43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90"/>
          <p:cNvSpPr txBox="1"/>
          <p:nvPr>
            <p:ph type="title"/>
          </p:nvPr>
        </p:nvSpPr>
        <p:spPr>
          <a:xfrm>
            <a:off x="255325" y="1633800"/>
            <a:ext cx="4045200" cy="18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AND PARAPHRASE TASKS</a:t>
            </a:r>
            <a:endParaRPr/>
          </a:p>
        </p:txBody>
      </p:sp>
      <p:sp>
        <p:nvSpPr>
          <p:cNvPr id="1306" name="Google Shape;1306;p190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MRPC: The Microsoft Research Paraphrase Corpus (Dolan &amp; Brockett, 2005)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QQP: The Quora Question Pairs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STS-B: The Semantic Textual Similarity Benchmark (Cer et al., 2017)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Эмбеддинги бывают разные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6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56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9" name="Google Shape;309;p56"/>
          <p:cNvPicPr preferRelativeResize="0"/>
          <p:nvPr/>
        </p:nvPicPr>
        <p:blipFill rotWithShape="1">
          <a:blip r:embed="rId3">
            <a:alphaModFix/>
          </a:blip>
          <a:srcRect b="-4112" l="0" r="-3734" t="0"/>
          <a:stretch/>
        </p:blipFill>
        <p:spPr>
          <a:xfrm>
            <a:off x="1272775" y="830350"/>
            <a:ext cx="6525875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9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Quora Question Pairs</a:t>
            </a:r>
            <a:endParaRPr/>
          </a:p>
        </p:txBody>
      </p:sp>
      <p:pic>
        <p:nvPicPr>
          <p:cNvPr id="1312" name="Google Shape;1312;p191"/>
          <p:cNvPicPr preferRelativeResize="0"/>
          <p:nvPr/>
        </p:nvPicPr>
        <p:blipFill rotWithShape="1">
          <a:blip r:embed="rId3">
            <a:alphaModFix/>
          </a:blip>
          <a:srcRect b="0" l="22618" r="0" t="0"/>
          <a:stretch/>
        </p:blipFill>
        <p:spPr>
          <a:xfrm>
            <a:off x="407325" y="880175"/>
            <a:ext cx="8529651" cy="3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92"/>
          <p:cNvSpPr/>
          <p:nvPr/>
        </p:nvSpPr>
        <p:spPr>
          <a:xfrm>
            <a:off x="2204675" y="4548450"/>
            <a:ext cx="6684600" cy="30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92"/>
          <p:cNvSpPr txBox="1"/>
          <p:nvPr>
            <p:ph type="title"/>
          </p:nvPr>
        </p:nvSpPr>
        <p:spPr>
          <a:xfrm>
            <a:off x="555100" y="118750"/>
            <a:ext cx="80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Метрики, SIMILARITY AND PARAPHRASE TASKS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19" name="Google Shape;1319;p192"/>
          <p:cNvPicPr preferRelativeResize="0"/>
          <p:nvPr/>
        </p:nvPicPr>
        <p:blipFill rotWithShape="1">
          <a:blip r:embed="rId3">
            <a:alphaModFix/>
          </a:blip>
          <a:srcRect b="10673" l="2265" r="45053" t="4213"/>
          <a:stretch/>
        </p:blipFill>
        <p:spPr>
          <a:xfrm>
            <a:off x="2176182" y="754150"/>
            <a:ext cx="4791644" cy="4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9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TASKS</a:t>
            </a:r>
            <a:endParaRPr/>
          </a:p>
        </p:txBody>
      </p:sp>
      <p:sp>
        <p:nvSpPr>
          <p:cNvPr id="1325" name="Google Shape;1325;p193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MNLI: The Multi-Genre Natural Language Inference Corpus (Williams et al., 2018)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QNLI: The Stanford Question Answering Dataset (Rajpurkar et al. 2016)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RTE: The Recognizing Textual Entailment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WNLI: The Winograd Schema Challenge (Levesque et al., 2011)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9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Multi-Genre Natural Language Inference Corpus</a:t>
            </a:r>
            <a:r>
              <a:rPr lang="en"/>
              <a:t> </a:t>
            </a:r>
            <a:endParaRPr/>
          </a:p>
        </p:txBody>
      </p:sp>
      <p:sp>
        <p:nvSpPr>
          <p:cNvPr id="1331" name="Google Shape;1331;p194"/>
          <p:cNvSpPr txBox="1"/>
          <p:nvPr>
            <p:ph idx="1" type="body"/>
          </p:nvPr>
        </p:nvSpPr>
        <p:spPr>
          <a:xfrm>
            <a:off x="207300" y="1456225"/>
            <a:ext cx="44409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Old One always comforted Ca'daan, except today.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gift is appreciated by each and every student who will benefit from your generosity.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94"/>
          <p:cNvSpPr txBox="1"/>
          <p:nvPr>
            <p:ph idx="1" type="body"/>
          </p:nvPr>
        </p:nvSpPr>
        <p:spPr>
          <a:xfrm>
            <a:off x="5501175" y="1456225"/>
            <a:ext cx="35376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Ca'daan knew the Old One very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Hundreds of students will benefit from your generosity.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94"/>
          <p:cNvSpPr txBox="1"/>
          <p:nvPr>
            <p:ph idx="1" type="body"/>
          </p:nvPr>
        </p:nvSpPr>
        <p:spPr>
          <a:xfrm>
            <a:off x="4572000" y="1506400"/>
            <a:ext cx="7749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Arial"/>
                <a:ea typeface="Arial"/>
                <a:cs typeface="Arial"/>
                <a:sym typeface="Arial"/>
              </a:rPr>
              <a:t>neutral</a:t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Arial"/>
                <a:ea typeface="Arial"/>
                <a:cs typeface="Arial"/>
                <a:sym typeface="Arial"/>
              </a:rPr>
              <a:t>neutral</a:t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9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Multi-Genre Natural Language Inference Corpus</a:t>
            </a:r>
            <a:r>
              <a:rPr lang="en"/>
              <a:t> </a:t>
            </a:r>
            <a:endParaRPr/>
          </a:p>
        </p:txBody>
      </p:sp>
      <p:sp>
        <p:nvSpPr>
          <p:cNvPr id="1339" name="Google Shape;1339;p195"/>
          <p:cNvSpPr txBox="1"/>
          <p:nvPr>
            <p:ph idx="1" type="body"/>
          </p:nvPr>
        </p:nvSpPr>
        <p:spPr>
          <a:xfrm>
            <a:off x="207300" y="846625"/>
            <a:ext cx="44409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now you know if if everybody like in August when everybody's on vacation or something we can dress a little more casual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other end of Pennsylvania Avenue, people began to line up for a White House tour.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95"/>
          <p:cNvSpPr txBox="1"/>
          <p:nvPr>
            <p:ph idx="1" type="body"/>
          </p:nvPr>
        </p:nvSpPr>
        <p:spPr>
          <a:xfrm>
            <a:off x="5779200" y="889575"/>
            <a:ext cx="3259500" cy="3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is a black out month for vacations in the company.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formed a line at the end of Pennsylvania Avenue.</a:t>
            </a:r>
            <a:endParaRPr/>
          </a:p>
        </p:txBody>
      </p:sp>
      <p:sp>
        <p:nvSpPr>
          <p:cNvPr id="1341" name="Google Shape;1341;p195"/>
          <p:cNvSpPr txBox="1"/>
          <p:nvPr>
            <p:ph idx="1" type="body"/>
          </p:nvPr>
        </p:nvSpPr>
        <p:spPr>
          <a:xfrm>
            <a:off x="4572000" y="1207950"/>
            <a:ext cx="1207200" cy="26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Arial"/>
                <a:ea typeface="Arial"/>
                <a:cs typeface="Arial"/>
                <a:sym typeface="Arial"/>
              </a:rPr>
              <a:t>contradiction</a:t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Arial"/>
                <a:ea typeface="Arial"/>
                <a:cs typeface="Arial"/>
                <a:sym typeface="Arial"/>
              </a:rPr>
              <a:t>entailment</a:t>
            </a:r>
            <a:endParaRPr b="1" i="1"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96"/>
          <p:cNvSpPr/>
          <p:nvPr/>
        </p:nvSpPr>
        <p:spPr>
          <a:xfrm>
            <a:off x="2204675" y="4548450"/>
            <a:ext cx="6684600" cy="30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96"/>
          <p:cNvSpPr txBox="1"/>
          <p:nvPr>
            <p:ph type="title"/>
          </p:nvPr>
        </p:nvSpPr>
        <p:spPr>
          <a:xfrm>
            <a:off x="2400250" y="1187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Метрики, INFERENCE TASKS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48" name="Google Shape;1348;p196"/>
          <p:cNvPicPr preferRelativeResize="0"/>
          <p:nvPr/>
        </p:nvPicPr>
        <p:blipFill rotWithShape="1">
          <a:blip r:embed="rId3">
            <a:alphaModFix/>
          </a:blip>
          <a:srcRect b="10122" l="3546" r="40421" t="5730"/>
          <a:stretch/>
        </p:blipFill>
        <p:spPr>
          <a:xfrm>
            <a:off x="2012452" y="754150"/>
            <a:ext cx="5143949" cy="43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9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</a:t>
            </a:r>
            <a:endParaRPr/>
          </a:p>
        </p:txBody>
      </p:sp>
      <p:sp>
        <p:nvSpPr>
          <p:cNvPr id="1354" name="Google Shape;1354;p19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Situations With Adversarial Generations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55" name="Google Shape;1355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50" y="205025"/>
            <a:ext cx="4375950" cy="470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97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9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</a:t>
            </a:r>
            <a:endParaRPr/>
          </a:p>
        </p:txBody>
      </p:sp>
      <p:pic>
        <p:nvPicPr>
          <p:cNvPr id="1362" name="Google Shape;136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726250"/>
            <a:ext cx="5461851" cy="3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99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8" name="Google Shape;136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74" y="388475"/>
            <a:ext cx="6018751" cy="43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00"/>
          <p:cNvSpPr txBox="1"/>
          <p:nvPr>
            <p:ph type="title"/>
          </p:nvPr>
        </p:nvSpPr>
        <p:spPr>
          <a:xfrm>
            <a:off x="275675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Image-caption retrieval</a:t>
            </a:r>
            <a:endParaRPr/>
          </a:p>
        </p:txBody>
      </p:sp>
      <p:pic>
        <p:nvPicPr>
          <p:cNvPr id="1374" name="Google Shape;137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50" y="2827775"/>
            <a:ext cx="4407300" cy="9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200"/>
          <p:cNvPicPr preferRelativeResize="0"/>
          <p:nvPr/>
        </p:nvPicPr>
        <p:blipFill rotWithShape="1">
          <a:blip r:embed="rId4">
            <a:alphaModFix/>
          </a:blip>
          <a:srcRect b="0" l="1816" r="19" t="4489"/>
          <a:stretch/>
        </p:blipFill>
        <p:spPr>
          <a:xfrm>
            <a:off x="4654850" y="1075262"/>
            <a:ext cx="4407300" cy="1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бывают разные</a:t>
            </a:r>
            <a:endParaRPr/>
          </a:p>
        </p:txBody>
      </p:sp>
      <p:sp>
        <p:nvSpPr>
          <p:cNvPr id="316" name="Google Shape;316;p57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57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8" name="Google Shape;3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350" y="830350"/>
            <a:ext cx="6530701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1"/>
          <p:cNvSpPr txBox="1"/>
          <p:nvPr>
            <p:ph type="ctrTitle"/>
          </p:nvPr>
        </p:nvSpPr>
        <p:spPr>
          <a:xfrm>
            <a:off x="1033500" y="2208750"/>
            <a:ext cx="74814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Выбираем модели в продакшн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0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CNN</a:t>
            </a:r>
            <a:endParaRPr/>
          </a:p>
        </p:txBody>
      </p:sp>
      <p:pic>
        <p:nvPicPr>
          <p:cNvPr id="1386" name="Google Shape;1386;p202"/>
          <p:cNvPicPr preferRelativeResize="0"/>
          <p:nvPr/>
        </p:nvPicPr>
        <p:blipFill rotWithShape="1">
          <a:blip r:embed="rId3">
            <a:alphaModFix/>
          </a:blip>
          <a:srcRect b="36688" l="0" r="45088" t="0"/>
          <a:stretch/>
        </p:blipFill>
        <p:spPr>
          <a:xfrm>
            <a:off x="2430698" y="787950"/>
            <a:ext cx="4282604" cy="38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202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https://arxiv.org/pdf/1702.01923.pdf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5"/>
              </a:rPr>
              <a:t>https://arxiv.org/pdf/1707.05589.pdf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03"/>
          <p:cNvSpPr/>
          <p:nvPr/>
        </p:nvSpPr>
        <p:spPr>
          <a:xfrm>
            <a:off x="2057400" y="944325"/>
            <a:ext cx="55671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Ubuntu"/>
                <a:ea typeface="Ubuntu"/>
                <a:cs typeface="Ubuntu"/>
                <a:sym typeface="Ubuntu"/>
              </a:rPr>
              <a:t>Владения инструментами недостаточно для построения  эффективных решений </a:t>
            </a:r>
            <a:endParaRPr b="1" sz="2000">
              <a:solidFill>
                <a:srgbClr val="F4652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Ubuntu"/>
                <a:ea typeface="Ubuntu"/>
                <a:cs typeface="Ubuntu"/>
                <a:sym typeface="Ubuntu"/>
              </a:rPr>
              <a:t>Важно не забывать о процессах </a:t>
            </a:r>
            <a:endParaRPr b="1" sz="1800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93" name="Google Shape;1393;p203"/>
          <p:cNvCxnSpPr/>
          <p:nvPr/>
        </p:nvCxnSpPr>
        <p:spPr>
          <a:xfrm>
            <a:off x="2057400" y="4708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4" name="Google Shape;1394;p203"/>
          <p:cNvCxnSpPr/>
          <p:nvPr/>
        </p:nvCxnSpPr>
        <p:spPr>
          <a:xfrm>
            <a:off x="2057400" y="47062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5" name="Google Shape;1395;p203"/>
          <p:cNvSpPr/>
          <p:nvPr/>
        </p:nvSpPr>
        <p:spPr>
          <a:xfrm>
            <a:off x="2057400" y="2428075"/>
            <a:ext cx="5417400" cy="158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03"/>
          <p:cNvSpPr/>
          <p:nvPr/>
        </p:nvSpPr>
        <p:spPr>
          <a:xfrm>
            <a:off x="2023100" y="578925"/>
            <a:ext cx="5790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203"/>
          <p:cNvSpPr/>
          <p:nvPr/>
        </p:nvSpPr>
        <p:spPr>
          <a:xfrm>
            <a:off x="2103120" y="4754880"/>
            <a:ext cx="6172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trike="noStrike">
                <a:latin typeface="Ubuntu"/>
                <a:ea typeface="Ubuntu"/>
                <a:cs typeface="Ubuntu"/>
                <a:sym typeface="Ubuntu"/>
              </a:rPr>
              <a:t>https://papers.nips.cc/paper/5656-hidden-technical-debt-in-machine-learning-systems.pdf</a:t>
            </a:r>
            <a:endParaRPr sz="1000" strike="noStrike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2" name="Google Shape;1402;p204"/>
          <p:cNvCxnSpPr/>
          <p:nvPr/>
        </p:nvCxnSpPr>
        <p:spPr>
          <a:xfrm>
            <a:off x="2057400" y="4708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204"/>
          <p:cNvCxnSpPr/>
          <p:nvPr/>
        </p:nvCxnSpPr>
        <p:spPr>
          <a:xfrm>
            <a:off x="2057400" y="47062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4" name="Google Shape;1404;p204"/>
          <p:cNvSpPr/>
          <p:nvPr/>
        </p:nvSpPr>
        <p:spPr>
          <a:xfrm>
            <a:off x="2103120" y="4754880"/>
            <a:ext cx="6172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trike="noStrike">
                <a:latin typeface="Verdana"/>
                <a:ea typeface="Verdana"/>
                <a:cs typeface="Verdana"/>
                <a:sym typeface="Verdana"/>
              </a:rPr>
              <a:t>https://papers.nips.cc/paper/5656-hidden-technical-debt-in-machine-learning-systems.pdf</a:t>
            </a:r>
            <a:endParaRPr sz="1000" strike="noStrike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05" name="Google Shape;1405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0" y="1173960"/>
            <a:ext cx="9143641" cy="2797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204"/>
          <p:cNvSpPr/>
          <p:nvPr/>
        </p:nvSpPr>
        <p:spPr>
          <a:xfrm>
            <a:off x="2023100" y="578925"/>
            <a:ext cx="5790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05"/>
          <p:cNvSpPr/>
          <p:nvPr/>
        </p:nvSpPr>
        <p:spPr>
          <a:xfrm>
            <a:off x="2057400" y="575875"/>
            <a:ext cx="52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Актуальные алгоритмы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2" name="Google Shape;1412;p205"/>
          <p:cNvCxnSpPr/>
          <p:nvPr/>
        </p:nvCxnSpPr>
        <p:spPr>
          <a:xfrm>
            <a:off x="2057400" y="4708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3" name="Google Shape;1413;p205"/>
          <p:cNvCxnSpPr/>
          <p:nvPr/>
        </p:nvCxnSpPr>
        <p:spPr>
          <a:xfrm>
            <a:off x="2057400" y="47062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4" name="Google Shape;1414;p205"/>
          <p:cNvSpPr/>
          <p:nvPr/>
        </p:nvSpPr>
        <p:spPr>
          <a:xfrm>
            <a:off x="2047850" y="1287525"/>
            <a:ext cx="30642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Представление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1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600"/>
              <a:buFont typeface="Arial"/>
              <a:buChar char="•"/>
            </a:pPr>
            <a:r>
              <a:rPr b="0" lang="en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Tf-idf, nPMI, hashing trick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, BPE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Факторизация </a:t>
            </a:r>
            <a:r>
              <a:rPr b="1" lang="en" sz="12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(декомпозиция)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PCA, LSI-LSA, pLSA, nNMF</a:t>
            </a:r>
            <a:endParaRPr b="0" sz="14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Тематическое моделирование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pLSA, LDA, HDP, ARTM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05"/>
          <p:cNvSpPr/>
          <p:nvPr/>
        </p:nvSpPr>
        <p:spPr>
          <a:xfrm>
            <a:off x="5301525" y="1287525"/>
            <a:ext cx="34821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Поиски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BM25, HNSW, LSH</a:t>
            </a:r>
            <a:r>
              <a:rPr b="0" lang="en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4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Эмбеддинги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word2vec, glove, doc2vec, fasttext, poincaré, ELMO</a:t>
            </a:r>
            <a:endParaRPr b="0" sz="14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Нейросетевые подходы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LSTM, GRU, TCN, Attention, siamese network, similarity learning, Transformer, Augmented RNN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205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206"/>
          <p:cNvCxnSpPr/>
          <p:nvPr/>
        </p:nvCxnSpPr>
        <p:spPr>
          <a:xfrm>
            <a:off x="2057400" y="4708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206"/>
          <p:cNvCxnSpPr/>
          <p:nvPr/>
        </p:nvCxnSpPr>
        <p:spPr>
          <a:xfrm>
            <a:off x="2057400" y="4706280"/>
            <a:ext cx="6457800" cy="3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3" name="Google Shape;1423;p206"/>
          <p:cNvSpPr/>
          <p:nvPr/>
        </p:nvSpPr>
        <p:spPr>
          <a:xfrm>
            <a:off x="2057400" y="1317375"/>
            <a:ext cx="27447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Предобработка текста </a:t>
            </a:r>
            <a:r>
              <a:rPr b="1" lang="en" sz="12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(нормализация, токенизация)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pymorphy2(ru), snowball stemmer(en), Stanford NLP(en)</a:t>
            </a:r>
            <a:endParaRPr b="0" sz="14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Фреймворки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sklearn, NLTK, gensim, spaCy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06"/>
          <p:cNvSpPr/>
          <p:nvPr/>
        </p:nvSpPr>
        <p:spPr>
          <a:xfrm>
            <a:off x="5345525" y="1308950"/>
            <a:ext cx="32358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Узкоспециализированные фреймворки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BigARTM, Vowpal Wabbit, Fasttext, faiss, annoy, NMSLib, lucene, sphinx, elastic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Нейросетевые фреймворки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Arial"/>
              <a:buChar char="•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Pytorch, HuggingFace, AllenNLP, torchtext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06"/>
          <p:cNvSpPr/>
          <p:nvPr/>
        </p:nvSpPr>
        <p:spPr>
          <a:xfrm>
            <a:off x="2057400" y="575880"/>
            <a:ext cx="392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Полезный NLP-софт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206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07"/>
          <p:cNvSpPr txBox="1"/>
          <p:nvPr>
            <p:ph type="title"/>
          </p:nvPr>
        </p:nvSpPr>
        <p:spPr>
          <a:xfrm>
            <a:off x="2350150" y="103525"/>
            <a:ext cx="6648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Подходы и данные для тестирования моделей</a:t>
            </a:r>
            <a:endParaRPr sz="2000"/>
          </a:p>
        </p:txBody>
      </p:sp>
      <p:sp>
        <p:nvSpPr>
          <p:cNvPr id="1432" name="Google Shape;1432;p207"/>
          <p:cNvSpPr txBox="1"/>
          <p:nvPr>
            <p:ph idx="4294967295" type="subTitle"/>
          </p:nvPr>
        </p:nvSpPr>
        <p:spPr>
          <a:xfrm>
            <a:off x="2120875" y="4581975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https://allennlp.org/elmo</a:t>
            </a:r>
            <a:r>
              <a:rPr lang="en"/>
              <a:t> </a:t>
            </a:r>
            <a:endParaRPr/>
          </a:p>
        </p:txBody>
      </p:sp>
      <p:sp>
        <p:nvSpPr>
          <p:cNvPr id="1433" name="Google Shape;1433;p207"/>
          <p:cNvSpPr txBox="1"/>
          <p:nvPr>
            <p:ph idx="1" type="body"/>
          </p:nvPr>
        </p:nvSpPr>
        <p:spPr>
          <a:xfrm>
            <a:off x="1669073" y="1138575"/>
            <a:ext cx="7225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https://github.com/facebookresearch/SentEval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https://arxiv.org/pdf/1707.05589.pdf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https://arxiv.org/pdf/1806.06259.pdf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https://aclweb.org/anthology/D18-1009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https://arxiv.org/pdf/1702.02170.pdf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https://arxiv.org/pdf/1903.09442.pdf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https://leaderboard.allenai.org/swag/submissions/public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https://gluebenchmark.com/leaderboard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08"/>
          <p:cNvSpPr txBox="1"/>
          <p:nvPr>
            <p:ph idx="4294967295" type="subTitle"/>
          </p:nvPr>
        </p:nvSpPr>
        <p:spPr>
          <a:xfrm>
            <a:off x="2406875" y="44601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https://allennlp.org/elmo</a:t>
            </a:r>
            <a:r>
              <a:rPr lang="en"/>
              <a:t> </a:t>
            </a:r>
            <a:endParaRPr/>
          </a:p>
        </p:txBody>
      </p:sp>
      <p:sp>
        <p:nvSpPr>
          <p:cNvPr id="1439" name="Google Shape;1439;p208"/>
          <p:cNvSpPr txBox="1"/>
          <p:nvPr>
            <p:ph idx="1" type="body"/>
          </p:nvPr>
        </p:nvSpPr>
        <p:spPr>
          <a:xfrm>
            <a:off x="1740250" y="1595775"/>
            <a:ext cx="6991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https://nlpoverview.com/#3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https://arxiv.org/pdf/1708.02709.pdf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http://nlpprogress.com/english/language_modeling.html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https://github.com/Separius/awesome-sentence-embedding</a:t>
            </a:r>
            <a:endParaRPr/>
          </a:p>
        </p:txBody>
      </p:sp>
      <p:sp>
        <p:nvSpPr>
          <p:cNvPr id="1440" name="Google Shape;1440;p20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О прогрессе в НЛП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09"/>
          <p:cNvSpPr/>
          <p:nvPr/>
        </p:nvSpPr>
        <p:spPr>
          <a:xfrm>
            <a:off x="0" y="0"/>
            <a:ext cx="9143700" cy="5143200"/>
          </a:xfrm>
          <a:prstGeom prst="rect">
            <a:avLst/>
          </a:prstGeom>
          <a:solidFill>
            <a:srgbClr val="F465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7" name="Google Shape;1447;p209"/>
          <p:cNvCxnSpPr/>
          <p:nvPr/>
        </p:nvCxnSpPr>
        <p:spPr>
          <a:xfrm>
            <a:off x="622080" y="470880"/>
            <a:ext cx="7893000" cy="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8" name="Google Shape;1448;p209"/>
          <p:cNvCxnSpPr/>
          <p:nvPr/>
        </p:nvCxnSpPr>
        <p:spPr>
          <a:xfrm>
            <a:off x="622080" y="4706280"/>
            <a:ext cx="7893000" cy="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9" name="Google Shape;1449;p209"/>
          <p:cNvSpPr/>
          <p:nvPr/>
        </p:nvSpPr>
        <p:spPr>
          <a:xfrm>
            <a:off x="2052000" y="1184400"/>
            <a:ext cx="50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Контакты</a:t>
            </a:r>
            <a:endParaRPr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0" name="Google Shape;1450;p209"/>
          <p:cNvCxnSpPr/>
          <p:nvPr/>
        </p:nvCxnSpPr>
        <p:spPr>
          <a:xfrm>
            <a:off x="342720" y="470880"/>
            <a:ext cx="171300" cy="300"/>
          </a:xfrm>
          <a:prstGeom prst="straightConnector1">
            <a:avLst/>
          </a:prstGeom>
          <a:noFill/>
          <a:ln cap="flat" cmpd="sng" w="19075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209"/>
          <p:cNvSpPr txBox="1"/>
          <p:nvPr/>
        </p:nvSpPr>
        <p:spPr>
          <a:xfrm>
            <a:off x="343080" y="4557600"/>
            <a:ext cx="5484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30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83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2" name="Google Shape;1452;p209"/>
          <p:cNvSpPr/>
          <p:nvPr/>
        </p:nvSpPr>
        <p:spPr>
          <a:xfrm>
            <a:off x="2039760" y="2094840"/>
            <a:ext cx="2182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Штех Геннадий     @ NAUMEN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gshtekh@naumen.ru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209"/>
          <p:cNvSpPr/>
          <p:nvPr/>
        </p:nvSpPr>
        <p:spPr>
          <a:xfrm>
            <a:off x="4915080" y="2094840"/>
            <a:ext cx="21765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Gennady Shtekh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shtechgen@gmail.com</a:t>
            </a:r>
            <a:b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t.me/sht3ch</a:t>
            </a:r>
            <a:b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github.com/ShT3cH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209"/>
          <p:cNvSpPr/>
          <p:nvPr/>
        </p:nvSpPr>
        <p:spPr>
          <a:xfrm>
            <a:off x="3015000" y="4001050"/>
            <a:ext cx="3114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*R&amp;D Data Usage Department Executive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209"/>
          <p:cNvSpPr/>
          <p:nvPr/>
        </p:nvSpPr>
        <p:spPr>
          <a:xfrm>
            <a:off x="4166674" y="2083850"/>
            <a:ext cx="258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было до эмбеддингов</a:t>
            </a:r>
            <a:endParaRPr/>
          </a:p>
        </p:txBody>
      </p:sp>
      <p:sp>
        <p:nvSpPr>
          <p:cNvPr id="325" name="Google Shape;325;p58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Счетчики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TF-IDF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Факторизации и тематические модели</a:t>
            </a:r>
            <a:endParaRPr/>
          </a:p>
        </p:txBody>
      </p:sp>
      <p:sp>
        <p:nvSpPr>
          <p:cNvPr id="326" name="Google Shape;326;p5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Cчетчики</a:t>
            </a:r>
            <a:endParaRPr/>
          </a:p>
        </p:txBody>
      </p:sp>
      <p:sp>
        <p:nvSpPr>
          <p:cNvPr id="332" name="Google Shape;332;p59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59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300" y="958826"/>
            <a:ext cx="6973449" cy="3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  <p:sp>
        <p:nvSpPr>
          <p:cNvPr id="341" name="Google Shape;341;p60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60"/>
          <p:cNvSpPr txBox="1"/>
          <p:nvPr/>
        </p:nvSpPr>
        <p:spPr>
          <a:xfrm>
            <a:off x="333700" y="213075"/>
            <a:ext cx="1850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3" name="Google Shape;3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00" y="1035025"/>
            <a:ext cx="8684025" cy="33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2268450" y="4193175"/>
            <a:ext cx="46071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https://github.com/ShT3ch/public_workshop</a:t>
            </a:r>
            <a:endParaRPr/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0" y="595575"/>
            <a:ext cx="3369001" cy="33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Тематическое моделирование</a:t>
            </a:r>
            <a:endParaRPr/>
          </a:p>
        </p:txBody>
      </p:sp>
      <p:sp>
        <p:nvSpPr>
          <p:cNvPr id="350" name="Google Shape;350;p61"/>
          <p:cNvSpPr/>
          <p:nvPr/>
        </p:nvSpPr>
        <p:spPr>
          <a:xfrm>
            <a:off x="641325" y="932675"/>
            <a:ext cx="7475700" cy="362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1"/>
          <p:cNvSpPr txBox="1"/>
          <p:nvPr>
            <p:ph idx="1" type="body"/>
          </p:nvPr>
        </p:nvSpPr>
        <p:spPr>
          <a:xfrm>
            <a:off x="2410100" y="4413725"/>
            <a:ext cx="6321600" cy="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http://www.machinelearning.ru/wiki/images/6/6d/BigARTM-short-intro.pdf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тематической модели</a:t>
            </a:r>
            <a:endParaRPr/>
          </a:p>
        </p:txBody>
      </p:sp>
      <p:sp>
        <p:nvSpPr>
          <p:cNvPr id="357" name="Google Shape;357;p62"/>
          <p:cNvSpPr/>
          <p:nvPr/>
        </p:nvSpPr>
        <p:spPr>
          <a:xfrm>
            <a:off x="1150050" y="1306050"/>
            <a:ext cx="73011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#106: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приложение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реклама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сервис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продукт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пользователь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#107: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проект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рамка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мрф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реализовать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кц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данный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филиал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rgbClr val="F465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465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#108: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работа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затрата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качество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время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количество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сотрудник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расход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#109: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олег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александр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сергей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спасибо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согласный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комментарий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#110: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приставка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компьютер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купить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пк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поставить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телевизор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питание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#111: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управление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время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контроль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группа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прибор</a:t>
            </a: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 . 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2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/>
          <p:nvPr>
            <p:ph type="title"/>
          </p:nvPr>
        </p:nvSpPr>
        <p:spPr>
          <a:xfrm>
            <a:off x="265500" y="1291350"/>
            <a:ext cx="4045200" cy="23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Какими свойствами обладают эмбеддинги</a:t>
            </a:r>
            <a:endParaRPr/>
          </a:p>
        </p:txBody>
      </p:sp>
      <p:sp>
        <p:nvSpPr>
          <p:cNvPr id="365" name="Google Shape;365;p63"/>
          <p:cNvSpPr txBox="1"/>
          <p:nvPr>
            <p:ph idx="2" type="body"/>
          </p:nvPr>
        </p:nvSpPr>
        <p:spPr>
          <a:xfrm>
            <a:off x="4939500" y="1457850"/>
            <a:ext cx="3964500" cy="22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“Понимание” аналогий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“Понимание” синтаксиса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Память некоторых фактов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Задача поиска синонимов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слов</a:t>
            </a:r>
            <a:endParaRPr/>
          </a:p>
        </p:txBody>
      </p:sp>
      <p:sp>
        <p:nvSpPr>
          <p:cNvPr id="371" name="Google Shape;371;p64"/>
          <p:cNvSpPr/>
          <p:nvPr/>
        </p:nvSpPr>
        <p:spPr>
          <a:xfrm>
            <a:off x="184650" y="1181500"/>
            <a:ext cx="8827800" cy="330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4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3" name="Google Shape;373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0" l="0" r="3855" t="10522"/>
          <a:stretch/>
        </p:blipFill>
        <p:spPr>
          <a:xfrm>
            <a:off x="2456550" y="878725"/>
            <a:ext cx="4304349" cy="2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5"/>
          <p:cNvPicPr preferRelativeResize="0"/>
          <p:nvPr/>
        </p:nvPicPr>
        <p:blipFill rotWithShape="1">
          <a:blip r:embed="rId4">
            <a:alphaModFix/>
          </a:blip>
          <a:srcRect b="91784" l="0" r="0" t="6467"/>
          <a:stretch/>
        </p:blipFill>
        <p:spPr>
          <a:xfrm>
            <a:off x="2496425" y="1114850"/>
            <a:ext cx="4101151" cy="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425" y="1268850"/>
            <a:ext cx="4360601" cy="3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Эмбеддинги слов, близость</a:t>
            </a:r>
            <a:endParaRPr/>
          </a:p>
        </p:txBody>
      </p:sp>
      <p:sp>
        <p:nvSpPr>
          <p:cNvPr id="382" name="Google Shape;382;p65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title"/>
          </p:nvPr>
        </p:nvSpPr>
        <p:spPr>
          <a:xfrm>
            <a:off x="245175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получают эмбеддинги</a:t>
            </a:r>
            <a:endParaRPr/>
          </a:p>
        </p:txBody>
      </p:sp>
      <p:sp>
        <p:nvSpPr>
          <p:cNvPr id="389" name="Google Shape;389;p66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2410100" y="4630424"/>
            <a:ext cx="6321600" cy="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https://papers.nips.cc/paper/5021-distributed-representations-of-words-and-phrases-and-their-compositionality.pdf</a:t>
            </a:r>
            <a:endParaRPr sz="900"/>
          </a:p>
        </p:txBody>
      </p:sp>
      <p:pic>
        <p:nvPicPr>
          <p:cNvPr id="396" name="Google Shape;3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438" y="677950"/>
            <a:ext cx="6852924" cy="40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2400262" y="46884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/>
              <a:t>https://papers.nips.cc/paper/5021-distributed-representations-of-words-and-phrases-and-their-compositionality.pdf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68"/>
          <p:cNvPicPr preferRelativeResize="0"/>
          <p:nvPr/>
        </p:nvPicPr>
        <p:blipFill rotWithShape="1">
          <a:blip r:embed="rId3">
            <a:alphaModFix/>
          </a:blip>
          <a:srcRect b="1591" l="0" r="0" t="3079"/>
          <a:stretch/>
        </p:blipFill>
        <p:spPr>
          <a:xfrm>
            <a:off x="1717188" y="795250"/>
            <a:ext cx="6848975" cy="38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idx="1" type="body"/>
          </p:nvPr>
        </p:nvSpPr>
        <p:spPr>
          <a:xfrm>
            <a:off x="6595787" y="1686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●"/>
            </a:pPr>
            <a:r>
              <a:rPr lang="en"/>
              <a:t>Char-Ngramm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●"/>
            </a:pPr>
            <a:r>
              <a:rPr lang="en"/>
              <a:t>Byte Pair Encoding</a:t>
            </a:r>
            <a:endParaRPr/>
          </a:p>
        </p:txBody>
      </p:sp>
      <p:sp>
        <p:nvSpPr>
          <p:cNvPr id="409" name="Google Shape;409;p6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Проблема Out-Of-Vocabulary (OOV)</a:t>
            </a:r>
            <a:endParaRPr sz="2700"/>
          </a:p>
        </p:txBody>
      </p:sp>
      <p:pic>
        <p:nvPicPr>
          <p:cNvPr id="410" name="Google Shape;4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75" y="3412400"/>
            <a:ext cx="5024886" cy="149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9"/>
          <p:cNvPicPr preferRelativeResize="0"/>
          <p:nvPr/>
        </p:nvPicPr>
        <p:blipFill rotWithShape="1">
          <a:blip r:embed="rId4">
            <a:alphaModFix/>
          </a:blip>
          <a:srcRect b="64725" l="0" r="0" t="0"/>
          <a:stretch/>
        </p:blipFill>
        <p:spPr>
          <a:xfrm>
            <a:off x="1497298" y="2149851"/>
            <a:ext cx="6579448" cy="5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 rotWithShape="1">
          <a:blip r:embed="rId4">
            <a:alphaModFix/>
          </a:blip>
          <a:srcRect b="0" l="0" r="39463" t="64725"/>
          <a:stretch/>
        </p:blipFill>
        <p:spPr>
          <a:xfrm>
            <a:off x="-1030221" y="1473082"/>
            <a:ext cx="4351724" cy="55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165" y="4129914"/>
            <a:ext cx="3227759" cy="675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69"/>
          <p:cNvCxnSpPr/>
          <p:nvPr/>
        </p:nvCxnSpPr>
        <p:spPr>
          <a:xfrm>
            <a:off x="3086075" y="1846725"/>
            <a:ext cx="35097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69"/>
          <p:cNvCxnSpPr/>
          <p:nvPr/>
        </p:nvCxnSpPr>
        <p:spPr>
          <a:xfrm>
            <a:off x="2790225" y="1833275"/>
            <a:ext cx="30258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69"/>
          <p:cNvCxnSpPr/>
          <p:nvPr/>
        </p:nvCxnSpPr>
        <p:spPr>
          <a:xfrm>
            <a:off x="2581800" y="1853450"/>
            <a:ext cx="22929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69"/>
          <p:cNvCxnSpPr/>
          <p:nvPr/>
        </p:nvCxnSpPr>
        <p:spPr>
          <a:xfrm>
            <a:off x="2386825" y="1846725"/>
            <a:ext cx="1573200" cy="4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69"/>
          <p:cNvCxnSpPr/>
          <p:nvPr/>
        </p:nvCxnSpPr>
        <p:spPr>
          <a:xfrm>
            <a:off x="2171675" y="1833275"/>
            <a:ext cx="907500" cy="4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9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75" y="1007200"/>
            <a:ext cx="4225853" cy="36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0"/>
          <p:cNvPicPr preferRelativeResize="0"/>
          <p:nvPr/>
        </p:nvPicPr>
        <p:blipFill rotWithShape="1">
          <a:blip r:embed="rId4">
            <a:alphaModFix/>
          </a:blip>
          <a:srcRect b="0" l="0" r="3855" t="10522"/>
          <a:stretch/>
        </p:blipFill>
        <p:spPr>
          <a:xfrm>
            <a:off x="247325" y="1007200"/>
            <a:ext cx="4304349" cy="2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0"/>
          <p:cNvPicPr preferRelativeResize="0"/>
          <p:nvPr/>
        </p:nvPicPr>
        <p:blipFill rotWithShape="1">
          <a:blip r:embed="rId3">
            <a:alphaModFix/>
          </a:blip>
          <a:srcRect b="91784" l="0" r="0" t="6467"/>
          <a:stretch/>
        </p:blipFill>
        <p:spPr>
          <a:xfrm>
            <a:off x="287200" y="1243325"/>
            <a:ext cx="4101151" cy="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0"/>
          <p:cNvPicPr preferRelativeResize="0"/>
          <p:nvPr/>
        </p:nvPicPr>
        <p:blipFill rotWithShape="1">
          <a:blip r:embed="rId4">
            <a:alphaModFix/>
          </a:blip>
          <a:srcRect b="0" l="0" r="3855" t="28233"/>
          <a:stretch/>
        </p:blipFill>
        <p:spPr>
          <a:xfrm>
            <a:off x="247325" y="1397325"/>
            <a:ext cx="4304349" cy="2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00" y="1397325"/>
            <a:ext cx="4360601" cy="3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0"/>
          <p:cNvSpPr/>
          <p:nvPr/>
        </p:nvSpPr>
        <p:spPr>
          <a:xfrm>
            <a:off x="4572000" y="4646625"/>
            <a:ext cx="4407900" cy="2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0"/>
          <p:cNvSpPr txBox="1"/>
          <p:nvPr>
            <p:ph type="title"/>
          </p:nvPr>
        </p:nvSpPr>
        <p:spPr>
          <a:xfrm>
            <a:off x="2324050" y="118750"/>
            <a:ext cx="6658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Проблема ограниченной выразительности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 чем поговорим</a:t>
            </a:r>
            <a:endParaRPr/>
          </a:p>
        </p:txBody>
      </p:sp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2900975" y="1283025"/>
            <a:ext cx="63216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 задачах NLP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Об эмбеддингах в целом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RNN, Transformer, BERT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Хронология развития технологий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Как оценивают “разумность” моделей</a:t>
            </a:r>
            <a:endParaRPr/>
          </a:p>
        </p:txBody>
      </p:sp>
      <p:sp>
        <p:nvSpPr>
          <p:cNvPr id="209" name="Google Shape;209;p44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4"/>
          <p:cNvSpPr txBox="1"/>
          <p:nvPr/>
        </p:nvSpPr>
        <p:spPr>
          <a:xfrm>
            <a:off x="2406875" y="1195825"/>
            <a:ext cx="4179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224850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Способы применения</a:t>
            </a:r>
            <a:endParaRPr/>
          </a:p>
        </p:txBody>
      </p:sp>
      <p:sp>
        <p:nvSpPr>
          <p:cNvPr id="437" name="Google Shape;437;p71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[Скачать]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[Предобработать]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Усреднить и затем любой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Усреднить по TF-IDF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Усреднить по Arora et al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Одномерные свёртки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0"/>
            </a:pPr>
            <a:r>
              <a:rPr lang="en"/>
              <a:t>…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Скачать</a:t>
            </a:r>
            <a:endParaRPr/>
          </a:p>
        </p:txBody>
      </p:sp>
      <p:sp>
        <p:nvSpPr>
          <p:cNvPr id="443" name="Google Shape;443;p72"/>
          <p:cNvSpPr txBox="1"/>
          <p:nvPr>
            <p:ph idx="1" type="body"/>
          </p:nvPr>
        </p:nvSpPr>
        <p:spPr>
          <a:xfrm>
            <a:off x="2824775" y="1325850"/>
            <a:ext cx="63216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Fasttext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2"/>
          <p:cNvSpPr txBox="1"/>
          <p:nvPr/>
        </p:nvSpPr>
        <p:spPr>
          <a:xfrm>
            <a:off x="2406875" y="1195825"/>
            <a:ext cx="4179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5" name="Google Shape;4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9" y="3390112"/>
            <a:ext cx="5054374" cy="8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2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25" y="785000"/>
            <a:ext cx="6839126" cy="43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3"/>
          <p:cNvSpPr/>
          <p:nvPr/>
        </p:nvSpPr>
        <p:spPr>
          <a:xfrm>
            <a:off x="7559875" y="4688750"/>
            <a:ext cx="11685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Скачать</a:t>
            </a:r>
            <a:endParaRPr/>
          </a:p>
        </p:txBody>
      </p:sp>
      <p:sp>
        <p:nvSpPr>
          <p:cNvPr id="455" name="Google Shape;455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4"/>
          <p:cNvSpPr/>
          <p:nvPr/>
        </p:nvSpPr>
        <p:spPr>
          <a:xfrm>
            <a:off x="7559875" y="4688750"/>
            <a:ext cx="11685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7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Скачать</a:t>
            </a:r>
            <a:endParaRPr/>
          </a:p>
        </p:txBody>
      </p:sp>
      <p:sp>
        <p:nvSpPr>
          <p:cNvPr id="462" name="Google Shape;462;p74"/>
          <p:cNvSpPr txBox="1"/>
          <p:nvPr/>
        </p:nvSpPr>
        <p:spPr>
          <a:xfrm>
            <a:off x="2126175" y="1396400"/>
            <a:ext cx="499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Ubuntu"/>
                <a:ea typeface="Ubuntu"/>
                <a:cs typeface="Ubuntu"/>
                <a:sym typeface="Ubuntu"/>
              </a:rPr>
              <a:t>*.bin</a:t>
            </a:r>
            <a:r>
              <a:rPr lang="en" sz="6000"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i="1" lang="en" sz="3600">
                <a:latin typeface="Ubuntu"/>
                <a:ea typeface="Ubuntu"/>
                <a:cs typeface="Ubuntu"/>
                <a:sym typeface="Ubuntu"/>
              </a:rPr>
              <a:t>VS</a:t>
            </a:r>
            <a:r>
              <a:rPr lang="en" sz="6000"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b="1" lang="en" sz="6000">
                <a:latin typeface="Ubuntu"/>
                <a:ea typeface="Ubuntu"/>
                <a:cs typeface="Ubuntu"/>
                <a:sym typeface="Ubuntu"/>
              </a:rPr>
              <a:t>*.vec</a:t>
            </a:r>
            <a:endParaRPr b="1" sz="6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3" name="Google Shape;463;p7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Предобработка</a:t>
            </a:r>
            <a:endParaRPr/>
          </a:p>
        </p:txBody>
      </p:sp>
      <p:sp>
        <p:nvSpPr>
          <p:cNvPr id="469" name="Google Shape;469;p75"/>
          <p:cNvSpPr/>
          <p:nvPr/>
        </p:nvSpPr>
        <p:spPr>
          <a:xfrm>
            <a:off x="1469725" y="1051150"/>
            <a:ext cx="5478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Парсинг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75"/>
          <p:cNvSpPr/>
          <p:nvPr/>
        </p:nvSpPr>
        <p:spPr>
          <a:xfrm>
            <a:off x="993725" y="1731825"/>
            <a:ext cx="29946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"Нет возможности сделать корректировку минусовых остатков"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"ПОС 2 расхождение на 880р недосдача"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"Завис ПОС№1 на "Итого". Завис с 01:05"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"Кофе машина выдает ошибку №186 при промывке."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5"/>
          <p:cNvSpPr/>
          <p:nvPr/>
        </p:nvSpPr>
        <p:spPr>
          <a:xfrm>
            <a:off x="5041575" y="1731825"/>
            <a:ext cx="36804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['Нет', 'возможности', 'сделать', 'корректировку', 'минусовых', 'остатков']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['ПОС', '2', 'расхождение', 'на', '880р', 'недосдача']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['Завис', 'ПОС', '1', 'на', 'Итого', 'Завис', 'с', '01', '05']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['Кофе', 'машина', 'выдает', 'ошибку', '186', 'при', 'промывке']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5"/>
          <p:cNvSpPr/>
          <p:nvPr/>
        </p:nvSpPr>
        <p:spPr>
          <a:xfrm>
            <a:off x="4269753" y="2010320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73" name="Google Shape;473;p75"/>
          <p:cNvSpPr/>
          <p:nvPr/>
        </p:nvSpPr>
        <p:spPr>
          <a:xfrm>
            <a:off x="4269741" y="2791373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74" name="Google Shape;474;p75"/>
          <p:cNvSpPr/>
          <p:nvPr/>
        </p:nvSpPr>
        <p:spPr>
          <a:xfrm>
            <a:off x="4269753" y="3532105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75" name="Google Shape;475;p75"/>
          <p:cNvSpPr/>
          <p:nvPr/>
        </p:nvSpPr>
        <p:spPr>
          <a:xfrm>
            <a:off x="4269753" y="4239236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76" name="Google Shape;476;p75"/>
          <p:cNvSpPr/>
          <p:nvPr/>
        </p:nvSpPr>
        <p:spPr>
          <a:xfrm>
            <a:off x="1103152" y="1051141"/>
            <a:ext cx="630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5"/>
          <p:cNvSpPr/>
          <p:nvPr/>
        </p:nvSpPr>
        <p:spPr>
          <a:xfrm>
            <a:off x="4974929" y="1051141"/>
            <a:ext cx="528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75"/>
          <p:cNvSpPr/>
          <p:nvPr/>
        </p:nvSpPr>
        <p:spPr>
          <a:xfrm>
            <a:off x="5604250" y="1095125"/>
            <a:ext cx="2854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FBFB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Нормализация</a:t>
            </a:r>
            <a:r>
              <a:rPr i="0" lang="en" sz="2100" u="none" cap="none" strike="noStrike">
                <a:solidFill>
                  <a:srgbClr val="BFBFB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100">
                <a:solidFill>
                  <a:srgbClr val="BFBFB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текстов</a:t>
            </a:r>
            <a:r>
              <a:rPr i="0" lang="en" sz="2100" u="none" cap="none" strike="noStrike">
                <a:solidFill>
                  <a:srgbClr val="BFBFBF"/>
                </a:solidFill>
                <a:highlight>
                  <a:srgbClr val="BFBFBF"/>
                </a:highlight>
                <a:latin typeface="Calibri"/>
                <a:ea typeface="Calibri"/>
                <a:cs typeface="Calibri"/>
                <a:sym typeface="Calibri"/>
              </a:rPr>
              <a:t>	</a:t>
            </a:r>
            <a:endParaRPr i="0" sz="2100" u="none" cap="none" strike="noStrike">
              <a:solidFill>
                <a:srgbClr val="000000"/>
              </a:solidFill>
              <a:highlight>
                <a:srgbClr val="BFBFB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5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Предобработка</a:t>
            </a:r>
            <a:endParaRPr/>
          </a:p>
        </p:txBody>
      </p:sp>
      <p:sp>
        <p:nvSpPr>
          <p:cNvPr id="485" name="Google Shape;485;p76"/>
          <p:cNvSpPr/>
          <p:nvPr/>
        </p:nvSpPr>
        <p:spPr>
          <a:xfrm>
            <a:off x="1469725" y="1051150"/>
            <a:ext cx="5478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Нормализация текстов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6"/>
          <p:cNvSpPr/>
          <p:nvPr/>
        </p:nvSpPr>
        <p:spPr>
          <a:xfrm>
            <a:off x="1209100" y="1731825"/>
            <a:ext cx="296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['Нет', 'возможности', 'сделать', 'корректировку', 'минусовых', 'остатков']</a:t>
            </a:r>
            <a:endParaRPr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['ПОС', '2', 'расхождение', 'на', '880р', 'недосдача']</a:t>
            </a:r>
            <a:endParaRPr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['Завис', 'ПОС', '1', 'на', 'Итого', 'Завис', 'с', '01', '05']</a:t>
            </a:r>
            <a:endParaRPr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['Кофе', 'машина', 'выдает', 'ошибку', '186', 'при', 'промывке']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487" name="Google Shape;487;p76"/>
          <p:cNvSpPr/>
          <p:nvPr/>
        </p:nvSpPr>
        <p:spPr>
          <a:xfrm>
            <a:off x="4345953" y="1857920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88" name="Google Shape;488;p76"/>
          <p:cNvSpPr/>
          <p:nvPr/>
        </p:nvSpPr>
        <p:spPr>
          <a:xfrm>
            <a:off x="4345941" y="2638973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89" name="Google Shape;489;p76"/>
          <p:cNvSpPr/>
          <p:nvPr/>
        </p:nvSpPr>
        <p:spPr>
          <a:xfrm>
            <a:off x="4345953" y="3379705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90" name="Google Shape;490;p76"/>
          <p:cNvSpPr/>
          <p:nvPr/>
        </p:nvSpPr>
        <p:spPr>
          <a:xfrm>
            <a:off x="4345953" y="4086836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91" name="Google Shape;491;p76"/>
          <p:cNvSpPr/>
          <p:nvPr/>
        </p:nvSpPr>
        <p:spPr>
          <a:xfrm>
            <a:off x="1103152" y="1051141"/>
            <a:ext cx="630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6"/>
          <p:cNvSpPr/>
          <p:nvPr/>
        </p:nvSpPr>
        <p:spPr>
          <a:xfrm>
            <a:off x="4974925" y="1069025"/>
            <a:ext cx="528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5604250" y="1095125"/>
            <a:ext cx="2854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FBFB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Формирование словаря</a:t>
            </a:r>
            <a:r>
              <a:rPr i="0" lang="en" sz="2100" u="none" cap="none" strike="noStrike">
                <a:solidFill>
                  <a:srgbClr val="BFBFBF"/>
                </a:solidFill>
                <a:highlight>
                  <a:srgbClr val="BFBFBF"/>
                </a:highlight>
                <a:latin typeface="Calibri"/>
                <a:ea typeface="Calibri"/>
                <a:cs typeface="Calibri"/>
                <a:sym typeface="Calibri"/>
              </a:rPr>
              <a:t>	</a:t>
            </a:r>
            <a:endParaRPr i="0" sz="2100" u="none" cap="none" strike="noStrike">
              <a:solidFill>
                <a:srgbClr val="000000"/>
              </a:solidFill>
              <a:highlight>
                <a:srgbClr val="BFBFB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5484250" y="1701250"/>
            <a:ext cx="29652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['нет', 'возможность', 'сделать', 'корректировка', 'минусовый', 'остаток']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['пос', '2', 'расхождение', 'на', '880р', 'недосдача']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['зависнуть', 'пос', '1', 'на', 'итого', 'зависнуть', 'с', '01', '05']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['кофе', 'машина', 'выдавать', 'ошибка', '186', 'при', 'промывка']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6"/>
          <p:cNvSpPr/>
          <p:nvPr/>
        </p:nvSpPr>
        <p:spPr>
          <a:xfrm>
            <a:off x="50175" y="1095250"/>
            <a:ext cx="480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597525" y="1265500"/>
            <a:ext cx="362675" cy="575"/>
          </a:xfrm>
          <a:custGeom>
            <a:rect b="b" l="l" r="r" t="t"/>
            <a:pathLst>
              <a:path extrusionOk="0" h="23" w="14507">
                <a:moveTo>
                  <a:pt x="0" y="0"/>
                </a:moveTo>
                <a:lnTo>
                  <a:pt x="14507" y="23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497" name="Google Shape;497;p76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Предобработка</a:t>
            </a:r>
            <a:endParaRPr/>
          </a:p>
        </p:txBody>
      </p:sp>
      <p:sp>
        <p:nvSpPr>
          <p:cNvPr id="504" name="Google Shape;504;p77"/>
          <p:cNvSpPr/>
          <p:nvPr/>
        </p:nvSpPr>
        <p:spPr>
          <a:xfrm>
            <a:off x="1241125" y="1069025"/>
            <a:ext cx="528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7"/>
          <p:cNvSpPr/>
          <p:nvPr/>
        </p:nvSpPr>
        <p:spPr>
          <a:xfrm>
            <a:off x="1750450" y="1701250"/>
            <a:ext cx="36981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['нет', 'возможность', 'сделать', 'корректировка', 'минусовый', 'остаток']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['пос', '2', 'расхождение', 'на', '880р', 'недосдача']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['зависнуть', 'пос', '1', 'на', 'итого', 'зависнуть', 'с', '01', '05']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['кофе', 'машина', 'выдавать', 'ошибка', '186', 'при', 'промывка']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7"/>
          <p:cNvSpPr/>
          <p:nvPr/>
        </p:nvSpPr>
        <p:spPr>
          <a:xfrm>
            <a:off x="50175" y="1095250"/>
            <a:ext cx="480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7"/>
          <p:cNvSpPr/>
          <p:nvPr/>
        </p:nvSpPr>
        <p:spPr>
          <a:xfrm>
            <a:off x="597525" y="1265500"/>
            <a:ext cx="362675" cy="575"/>
          </a:xfrm>
          <a:custGeom>
            <a:rect b="b" l="l" r="r" t="t"/>
            <a:pathLst>
              <a:path extrusionOk="0" h="23" w="14507">
                <a:moveTo>
                  <a:pt x="0" y="0"/>
                </a:moveTo>
                <a:lnTo>
                  <a:pt x="14507" y="23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08" name="Google Shape;508;p77"/>
          <p:cNvSpPr/>
          <p:nvPr/>
        </p:nvSpPr>
        <p:spPr>
          <a:xfrm>
            <a:off x="1469725" y="1051150"/>
            <a:ext cx="5478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Формирование словаря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7"/>
          <p:cNvSpPr/>
          <p:nvPr/>
        </p:nvSpPr>
        <p:spPr>
          <a:xfrm>
            <a:off x="1103151" y="1051150"/>
            <a:ext cx="362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7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Предобработка</a:t>
            </a:r>
            <a:endParaRPr/>
          </a:p>
        </p:txBody>
      </p:sp>
      <p:sp>
        <p:nvSpPr>
          <p:cNvPr id="517" name="Google Shape;517;p78"/>
          <p:cNvSpPr/>
          <p:nvPr/>
        </p:nvSpPr>
        <p:spPr>
          <a:xfrm>
            <a:off x="1676400" y="1714451"/>
            <a:ext cx="28350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"онлайн"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137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"перечеркнуть"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138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"трм"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139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"вод"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"зал"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"клиентский"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"пол" -&gt; </a:t>
            </a:r>
            <a:r>
              <a:rPr b="0"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8"/>
          <p:cNvSpPr/>
          <p:nvPr/>
        </p:nvSpPr>
        <p:spPr>
          <a:xfrm>
            <a:off x="5271718" y="1714451"/>
            <a:ext cx="31110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потечь"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144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"протекать"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145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"торговый"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146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"туалет"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147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"выйти"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148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0880" lvl="0" marL="28584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"выполнить" -&gt; </a:t>
            </a:r>
            <a:r>
              <a:rPr i="0" lang="en" sz="18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149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519" name="Google Shape;519;p78"/>
          <p:cNvSpPr/>
          <p:nvPr/>
        </p:nvSpPr>
        <p:spPr>
          <a:xfrm>
            <a:off x="1241125" y="1069025"/>
            <a:ext cx="528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78"/>
          <p:cNvSpPr/>
          <p:nvPr/>
        </p:nvSpPr>
        <p:spPr>
          <a:xfrm>
            <a:off x="50175" y="1095250"/>
            <a:ext cx="480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597525" y="1265500"/>
            <a:ext cx="362675" cy="575"/>
          </a:xfrm>
          <a:custGeom>
            <a:rect b="b" l="l" r="r" t="t"/>
            <a:pathLst>
              <a:path extrusionOk="0" h="23" w="14507">
                <a:moveTo>
                  <a:pt x="0" y="0"/>
                </a:moveTo>
                <a:lnTo>
                  <a:pt x="14507" y="23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22" name="Google Shape;522;p78"/>
          <p:cNvSpPr/>
          <p:nvPr/>
        </p:nvSpPr>
        <p:spPr>
          <a:xfrm>
            <a:off x="1469725" y="1051150"/>
            <a:ext cx="5478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Формирование словаря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8"/>
          <p:cNvSpPr/>
          <p:nvPr/>
        </p:nvSpPr>
        <p:spPr>
          <a:xfrm>
            <a:off x="1103151" y="1051150"/>
            <a:ext cx="362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8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Предобработка</a:t>
            </a:r>
            <a:endParaRPr/>
          </a:p>
        </p:txBody>
      </p:sp>
      <p:sp>
        <p:nvSpPr>
          <p:cNvPr id="531" name="Google Shape;531;p79"/>
          <p:cNvSpPr/>
          <p:nvPr/>
        </p:nvSpPr>
        <p:spPr>
          <a:xfrm>
            <a:off x="1241125" y="1069025"/>
            <a:ext cx="528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79"/>
          <p:cNvSpPr/>
          <p:nvPr/>
        </p:nvSpPr>
        <p:spPr>
          <a:xfrm>
            <a:off x="50175" y="1095250"/>
            <a:ext cx="480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9"/>
          <p:cNvSpPr/>
          <p:nvPr/>
        </p:nvSpPr>
        <p:spPr>
          <a:xfrm>
            <a:off x="597525" y="1265500"/>
            <a:ext cx="362675" cy="575"/>
          </a:xfrm>
          <a:custGeom>
            <a:rect b="b" l="l" r="r" t="t"/>
            <a:pathLst>
              <a:path extrusionOk="0" h="23" w="14507">
                <a:moveTo>
                  <a:pt x="0" y="0"/>
                </a:moveTo>
                <a:lnTo>
                  <a:pt x="14507" y="23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34" name="Google Shape;534;p79"/>
          <p:cNvSpPr/>
          <p:nvPr/>
        </p:nvSpPr>
        <p:spPr>
          <a:xfrm>
            <a:off x="1469725" y="1051150"/>
            <a:ext cx="5478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Фильтрация стоп-слов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9"/>
          <p:cNvSpPr/>
          <p:nvPr/>
        </p:nvSpPr>
        <p:spPr>
          <a:xfrm>
            <a:off x="1103151" y="1051150"/>
            <a:ext cx="362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9"/>
          <p:cNvSpPr/>
          <p:nvPr/>
        </p:nvSpPr>
        <p:spPr>
          <a:xfrm>
            <a:off x="2057400" y="1872840"/>
            <a:ext cx="61218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"нет"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"быть"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"к"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"за"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"после"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"при"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"как"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"так"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"между"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"более"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"до"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"если"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"здесь"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"из"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"можно"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"о"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"они"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"перед"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"сам"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"то"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"тот"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"что"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"вы"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"или"</a:t>
            </a:r>
            <a:r>
              <a:rPr b="1" i="0" lang="en" sz="2000" u="none" cap="none" strike="noStrike">
                <a:solidFill>
                  <a:srgbClr val="F46524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"чем"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9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Feature extraction. Усреднение векторов + ML</a:t>
            </a:r>
            <a:endParaRPr sz="2100"/>
          </a:p>
        </p:txBody>
      </p:sp>
      <p:pic>
        <p:nvPicPr>
          <p:cNvPr id="544" name="Google Shape;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01" y="1045988"/>
            <a:ext cx="5657450" cy="3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0"/>
          <p:cNvPicPr preferRelativeResize="0"/>
          <p:nvPr/>
        </p:nvPicPr>
        <p:blipFill rotWithShape="1">
          <a:blip r:embed="rId4">
            <a:alphaModFix/>
          </a:blip>
          <a:srcRect b="0" l="8825" r="0" t="14690"/>
          <a:stretch/>
        </p:blipFill>
        <p:spPr>
          <a:xfrm>
            <a:off x="5539650" y="1790150"/>
            <a:ext cx="3548576" cy="20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0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p8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Какие задачи решаем</a:t>
            </a:r>
            <a:endParaRPr/>
          </a:p>
        </p:txBody>
      </p:sp>
      <p:sp>
        <p:nvSpPr>
          <p:cNvPr id="216" name="Google Shape;216;p45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Feature extraction. Усреднение по TF-IDF + ML</a:t>
            </a:r>
            <a:endParaRPr sz="2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53" name="Google Shape;5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725"/>
            <a:ext cx="8580511" cy="3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1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8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2"/>
          <p:cNvSpPr txBox="1"/>
          <p:nvPr>
            <p:ph type="title"/>
          </p:nvPr>
        </p:nvSpPr>
        <p:spPr>
          <a:xfrm>
            <a:off x="2400250" y="158575"/>
            <a:ext cx="6587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extraction. </a:t>
            </a:r>
            <a:r>
              <a:rPr lang="en" sz="1800"/>
              <a:t>Усреднение по Arora et al 2017 + ML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74" y="846451"/>
            <a:ext cx="4557976" cy="38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2"/>
          <p:cNvSpPr txBox="1"/>
          <p:nvPr>
            <p:ph idx="1" type="body"/>
          </p:nvPr>
        </p:nvSpPr>
        <p:spPr>
          <a:xfrm>
            <a:off x="2483162" y="46555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https://openreview.net/pdf?id=SyK00v5xx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</a:t>
            </a:r>
            <a:endParaRPr/>
          </a:p>
        </p:txBody>
      </p:sp>
      <p:sp>
        <p:nvSpPr>
          <p:cNvPr id="568" name="Google Shape;568;p83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8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1094425"/>
            <a:ext cx="8632425" cy="25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0" y="1060550"/>
            <a:ext cx="8852576" cy="26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5" y="1174400"/>
            <a:ext cx="8826950" cy="2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8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13" y="1291325"/>
            <a:ext cx="8788775" cy="2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5" y="1033450"/>
            <a:ext cx="8741451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13" y="1242875"/>
            <a:ext cx="8794775" cy="2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as seq2seq model</a:t>
            </a:r>
            <a:endParaRPr/>
          </a:p>
        </p:txBody>
      </p:sp>
      <p:sp>
        <p:nvSpPr>
          <p:cNvPr id="617" name="Google Shape;617;p90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9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505"/>
            <a:ext cx="9143999" cy="464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850" y="781978"/>
            <a:ext cx="6958301" cy="4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50" y="880231"/>
            <a:ext cx="8424900" cy="36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0" y="859931"/>
            <a:ext cx="8464001" cy="37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88" y="1348488"/>
            <a:ext cx="8896424" cy="2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by attention</a:t>
            </a:r>
            <a:endParaRPr/>
          </a:p>
        </p:txBody>
      </p:sp>
      <p:sp>
        <p:nvSpPr>
          <p:cNvPr id="652" name="Google Shape;652;p95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" y="953282"/>
            <a:ext cx="8709582" cy="38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25" y="831479"/>
            <a:ext cx="7550150" cy="4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25" y="796850"/>
            <a:ext cx="7562951" cy="41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5" y="973006"/>
            <a:ext cx="8666750" cy="3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50" y="810025"/>
            <a:ext cx="4068101" cy="41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Заполнение форм</a:t>
            </a:r>
            <a:endParaRPr/>
          </a:p>
        </p:txBody>
      </p:sp>
      <p:sp>
        <p:nvSpPr>
          <p:cNvPr id="230" name="Google Shape;230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" y="829900"/>
            <a:ext cx="8821227" cy="40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7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recap</a:t>
            </a:r>
            <a:endParaRPr/>
          </a:p>
        </p:txBody>
      </p:sp>
      <p:sp>
        <p:nvSpPr>
          <p:cNvPr id="694" name="Google Shape;694;p101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0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/>
          <p:nvPr>
            <p:ph type="title"/>
          </p:nvPr>
        </p:nvSpPr>
        <p:spPr>
          <a:xfrm>
            <a:off x="2350150" y="178900"/>
            <a:ext cx="67395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extraction. Рекуррентные нейронные сети (RNN)</a:t>
            </a:r>
            <a:endParaRPr sz="2100"/>
          </a:p>
        </p:txBody>
      </p:sp>
      <p:pic>
        <p:nvPicPr>
          <p:cNvPr id="701" name="Google Shape;7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300" y="890100"/>
            <a:ext cx="4808425" cy="38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2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10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0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623"/>
            <a:ext cx="9144001" cy="473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Машинный перевод</a:t>
            </a:r>
            <a:endParaRPr/>
          </a:p>
        </p:txBody>
      </p:sp>
      <p:pic>
        <p:nvPicPr>
          <p:cNvPr id="716" name="Google Shape;7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199" y="759000"/>
            <a:ext cx="6797602" cy="40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04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4"/>
          <p:cNvSpPr/>
          <p:nvPr/>
        </p:nvSpPr>
        <p:spPr>
          <a:xfrm>
            <a:off x="7970800" y="4271250"/>
            <a:ext cx="993000" cy="48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0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0" y="168400"/>
            <a:ext cx="9030149" cy="4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RNN</a:t>
            </a:r>
            <a:endParaRPr/>
          </a:p>
        </p:txBody>
      </p:sp>
      <p:sp>
        <p:nvSpPr>
          <p:cNvPr id="731" name="Google Shape;731;p106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0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0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22"/>
            <a:ext cx="9144000" cy="480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908"/>
            <a:ext cx="9143999" cy="454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/>
          <p:nvPr>
            <p:ph type="title"/>
          </p:nvPr>
        </p:nvSpPr>
        <p:spPr>
          <a:xfrm>
            <a:off x="2400250" y="194950"/>
            <a:ext cx="6577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extraction. Cвёрточные нейронные сети (CNN)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52" name="Google Shape;7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725"/>
            <a:ext cx="9090775" cy="3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09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4" name="Google Shape;754;p10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760" name="Google Shape;760;p110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1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Поиск</a:t>
            </a:r>
            <a:endParaRPr/>
          </a:p>
        </p:txBody>
      </p:sp>
      <p:pic>
        <p:nvPicPr>
          <p:cNvPr id="238" name="Google Shape;238;p48"/>
          <p:cNvPicPr preferRelativeResize="0"/>
          <p:nvPr/>
        </p:nvPicPr>
        <p:blipFill rotWithShape="1">
          <a:blip r:embed="rId3">
            <a:alphaModFix/>
          </a:blip>
          <a:srcRect b="7527" l="0" r="0" t="0"/>
          <a:stretch/>
        </p:blipFill>
        <p:spPr>
          <a:xfrm>
            <a:off x="2148225" y="1001625"/>
            <a:ext cx="3391200" cy="33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8"/>
          <p:cNvSpPr txBox="1"/>
          <p:nvPr>
            <p:ph idx="2" type="subTitle"/>
          </p:nvPr>
        </p:nvSpPr>
        <p:spPr>
          <a:xfrm>
            <a:off x="2406875" y="4688750"/>
            <a:ext cx="63216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8"/>
          <p:cNvPicPr preferRelativeResize="0"/>
          <p:nvPr/>
        </p:nvPicPr>
        <p:blipFill rotWithShape="1">
          <a:blip r:embed="rId4">
            <a:alphaModFix/>
          </a:blip>
          <a:srcRect b="0" l="0" r="0" t="8692"/>
          <a:stretch/>
        </p:blipFill>
        <p:spPr>
          <a:xfrm>
            <a:off x="2577825" y="2829600"/>
            <a:ext cx="1421775" cy="2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seq2seq too</a:t>
            </a:r>
            <a:endParaRPr/>
          </a:p>
        </p:txBody>
      </p:sp>
      <p:pic>
        <p:nvPicPr>
          <p:cNvPr id="767" name="Google Shape;7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204"/>
            <a:ext cx="9143999" cy="238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00" y="812400"/>
            <a:ext cx="6471275" cy="4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24" y="782725"/>
            <a:ext cx="6504300" cy="4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00" y="817676"/>
            <a:ext cx="8004851" cy="41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5" y="1217425"/>
            <a:ext cx="9010174" cy="28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75" y="2035311"/>
            <a:ext cx="8491674" cy="10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00" y="746275"/>
            <a:ext cx="6585601" cy="42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00" y="819325"/>
            <a:ext cx="6854149" cy="4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attention</a:t>
            </a:r>
            <a:endParaRPr/>
          </a:p>
        </p:txBody>
      </p:sp>
      <p:sp>
        <p:nvSpPr>
          <p:cNvPr id="815" name="Google Shape;815;p119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1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450" y="789700"/>
            <a:ext cx="4474725" cy="4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Исправление опечаток (fasttext)</a:t>
            </a:r>
            <a:endParaRPr sz="2800"/>
          </a:p>
        </p:txBody>
      </p:sp>
      <p:sp>
        <p:nvSpPr>
          <p:cNvPr id="246" name="Google Shape;246;p49"/>
          <p:cNvSpPr/>
          <p:nvPr/>
        </p:nvSpPr>
        <p:spPr>
          <a:xfrm>
            <a:off x="8316000" y="4679950"/>
            <a:ext cx="658800" cy="38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9"/>
          <p:cNvSpPr txBox="1"/>
          <p:nvPr/>
        </p:nvSpPr>
        <p:spPr>
          <a:xfrm>
            <a:off x="5888950" y="1137750"/>
            <a:ext cx="1705500" cy="3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please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3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1278300" y="1137750"/>
            <a:ext cx="39843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wann, wanto, wanr, wany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havea, havr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thiss, thise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pleasee, pleasr, pleasw, pleaseee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numbe, numbet, numbee, numbr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calll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3000"/>
              </a:lnSpc>
              <a:spcBef>
                <a:spcPts val="1000"/>
              </a:spcBef>
              <a:spcAft>
                <a:spcPts val="1000"/>
              </a:spcAft>
              <a:buClr>
                <a:srgbClr val="F46524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willl, wiill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5260353" y="1366595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0" name="Google Shape;250;p49"/>
          <p:cNvSpPr/>
          <p:nvPr/>
        </p:nvSpPr>
        <p:spPr>
          <a:xfrm>
            <a:off x="5260353" y="1790245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1" name="Google Shape;251;p49"/>
          <p:cNvSpPr/>
          <p:nvPr/>
        </p:nvSpPr>
        <p:spPr>
          <a:xfrm>
            <a:off x="5260353" y="2128595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2" name="Google Shape;252;p49"/>
          <p:cNvSpPr/>
          <p:nvPr/>
        </p:nvSpPr>
        <p:spPr>
          <a:xfrm>
            <a:off x="5260353" y="2571508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3" name="Google Shape;253;p49"/>
          <p:cNvSpPr/>
          <p:nvPr/>
        </p:nvSpPr>
        <p:spPr>
          <a:xfrm>
            <a:off x="5260353" y="2957120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4" name="Google Shape;254;p49"/>
          <p:cNvSpPr/>
          <p:nvPr/>
        </p:nvSpPr>
        <p:spPr>
          <a:xfrm>
            <a:off x="5260353" y="3408670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5" name="Google Shape;255;p49"/>
          <p:cNvSpPr/>
          <p:nvPr/>
        </p:nvSpPr>
        <p:spPr>
          <a:xfrm>
            <a:off x="5260353" y="3822933"/>
            <a:ext cx="604476" cy="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56" name="Google Shape;256;p49"/>
          <p:cNvSpPr/>
          <p:nvPr/>
        </p:nvSpPr>
        <p:spPr>
          <a:xfrm>
            <a:off x="318750" y="4688750"/>
            <a:ext cx="8409600" cy="1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6" y="803250"/>
            <a:ext cx="6622151" cy="41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65" y="851575"/>
            <a:ext cx="7611275" cy="3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3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75" y="42550"/>
            <a:ext cx="7835174" cy="49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75" y="62150"/>
            <a:ext cx="5256851" cy="49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24"/>
          <p:cNvSpPr/>
          <p:nvPr/>
        </p:nvSpPr>
        <p:spPr>
          <a:xfrm>
            <a:off x="6877100" y="504175"/>
            <a:ext cx="2124600" cy="37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525" y="881450"/>
            <a:ext cx="3620850" cy="41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6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1" y="1112801"/>
            <a:ext cx="8976275" cy="35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00" y="768450"/>
            <a:ext cx="7233725" cy="42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0" y="784850"/>
            <a:ext cx="8492400" cy="40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75" y="197101"/>
            <a:ext cx="8585050" cy="4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0" y="98425"/>
            <a:ext cx="8904575" cy="49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875"/>
            <a:ext cx="9143999" cy="47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1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25" y="789675"/>
            <a:ext cx="4586575" cy="41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2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050" y="828100"/>
            <a:ext cx="4208700" cy="41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encodings</a:t>
            </a:r>
            <a:endParaRPr/>
          </a:p>
        </p:txBody>
      </p:sp>
      <p:sp>
        <p:nvSpPr>
          <p:cNvPr id="902" name="Google Shape;902;p133"/>
          <p:cNvSpPr txBox="1"/>
          <p:nvPr>
            <p:ph idx="2" type="body"/>
          </p:nvPr>
        </p:nvSpPr>
        <p:spPr>
          <a:xfrm>
            <a:off x="4939500" y="724200"/>
            <a:ext cx="396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3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4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819300"/>
            <a:ext cx="7664651" cy="42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5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1750"/>
            <a:ext cx="9143999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00" y="118750"/>
            <a:ext cx="6734974" cy="4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36"/>
          <p:cNvSpPr/>
          <p:nvPr/>
        </p:nvSpPr>
        <p:spPr>
          <a:xfrm>
            <a:off x="8037450" y="499150"/>
            <a:ext cx="9453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7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821925"/>
            <a:ext cx="5715049" cy="41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8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38" y="757625"/>
            <a:ext cx="4586524" cy="42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39"/>
          <p:cNvSpPr txBox="1"/>
          <p:nvPr>
            <p:ph type="title"/>
          </p:nvPr>
        </p:nvSpPr>
        <p:spPr>
          <a:xfrm>
            <a:off x="2400250" y="42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8" y="42550"/>
            <a:ext cx="8845027" cy="50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5" y="43811"/>
            <a:ext cx="9144001" cy="502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